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olors6.xml" ContentType="application/vnd.ms-office.chartcolor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charts/colors4.xml" ContentType="application/vnd.ms-office.chartcolorstyl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5.xml" ContentType="application/vnd.ms-office.chartstyle+xml"/>
  <Override PartName="/ppt/charts/style6.xml" ContentType="application/vnd.ms-office.chart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4.xml" ContentType="application/vnd.ms-office.chartstyle+xml"/>
  <Override PartName="/ppt/charts/style3.xml" ContentType="application/vnd.ms-office.chart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olors5.xml" ContentType="application/vnd.ms-office.chartcolor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charts/colors3.xml" ContentType="application/vnd.ms-office.chartcolorstyle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82" r:id="rId3"/>
    <p:sldId id="281" r:id="rId4"/>
    <p:sldId id="262" r:id="rId5"/>
    <p:sldId id="280" r:id="rId6"/>
    <p:sldId id="263" r:id="rId7"/>
    <p:sldId id="258" r:id="rId8"/>
    <p:sldId id="265" r:id="rId9"/>
    <p:sldId id="266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59" r:id="rId19"/>
    <p:sldId id="267" r:id="rId20"/>
    <p:sldId id="261" r:id="rId21"/>
    <p:sldId id="269" r:id="rId22"/>
    <p:sldId id="260" r:id="rId23"/>
    <p:sldId id="283" r:id="rId24"/>
  </p:sldIdLst>
  <p:sldSz cx="12192000" cy="6858000"/>
  <p:notesSz cx="6797675" cy="992505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55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_____Microsoft_Office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cap="none" spc="0" baseline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+mj-lt"/>
              <a:ea typeface="+mn-ea"/>
              <a:cs typeface="+mn-cs"/>
            </a:defRPr>
          </a:pPr>
          <a:endParaRPr lang="ru-RU"/>
        </a:p>
      </c:txPr>
    </c:title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 w="25400">
          <a:noFill/>
        </a:ln>
        <a:effectLst/>
        <a:sp3d/>
      </c:spPr>
    </c:sideWall>
    <c:backWall>
      <c:spPr>
        <a:noFill/>
        <a:ln w="25400"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Дети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  <a:sp3d/>
          </c:spPr>
          <c:dLbls>
            <c:dLbl>
              <c:idx val="0"/>
              <c:layout>
                <c:manualLayout>
                  <c:x val="3.421727972626124E-3"/>
                  <c:y val="0.1037464094654305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4C5A-4CBF-8964-3182E0B7AE6E}"/>
                </c:ext>
              </c:extLst>
            </c:dLbl>
            <c:dLbl>
              <c:idx val="1"/>
              <c:layout>
                <c:manualLayout>
                  <c:x val="1.3686911890504709E-2"/>
                  <c:y val="9.9423642404370724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C5A-4CBF-8964-3182E0B7AE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5793</c:v>
                </c:pt>
                <c:pt idx="1">
                  <c:v>5538</c:v>
                </c:pt>
                <c:pt idx="2">
                  <c:v>5291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C5A-4CBF-8964-3182E0B7AE6E}"/>
            </c:ext>
          </c:extLst>
        </c:ser>
        <c:shape val="box"/>
        <c:axId val="146466688"/>
        <c:axId val="146468224"/>
        <c:axId val="0"/>
      </c:bar3DChart>
      <c:catAx>
        <c:axId val="14646668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6468224"/>
        <c:crosses val="autoZero"/>
        <c:auto val="1"/>
        <c:lblAlgn val="ctr"/>
        <c:lblOffset val="100"/>
      </c:catAx>
      <c:valAx>
        <c:axId val="14646822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one"/>
        <c:crossAx val="146466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cap="none" spc="0" baseline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+mj-lt"/>
                <a:ea typeface="+mn-ea"/>
                <a:cs typeface="+mn-cs"/>
              </a:defRPr>
            </a:pPr>
            <a:r>
              <a:rPr lang="ru-RU" dirty="0">
                <a:solidFill>
                  <a:srgbClr val="7030A0"/>
                </a:solidFill>
              </a:rPr>
              <a:t>Подростки</a:t>
            </a:r>
          </a:p>
        </c:rich>
      </c:tx>
      <c:layout/>
      <c:spPr>
        <a:noFill/>
        <a:ln>
          <a:noFill/>
        </a:ln>
        <a:effectLst/>
      </c:spPr>
    </c:title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 w="25400">
          <a:noFill/>
        </a:ln>
        <a:effectLst/>
        <a:sp3d/>
      </c:spPr>
    </c:sideWall>
    <c:backWall>
      <c:spPr>
        <a:noFill/>
        <a:ln w="25400"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Подростки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  <a:sp3d/>
          </c:spPr>
          <c:dLbls>
            <c:dLbl>
              <c:idx val="0"/>
              <c:layout>
                <c:manualLayout>
                  <c:x val="1.7108639863130881E-2"/>
                  <c:y val="-3.025936942741724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EA1-44C4-A708-7F315F02D2CD}"/>
                </c:ext>
              </c:extLst>
            </c:dLbl>
            <c:dLbl>
              <c:idx val="1"/>
              <c:layout>
                <c:manualLayout>
                  <c:x val="2.7373823781009488E-2"/>
                  <c:y val="7.9249813952146534E-17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EA1-44C4-A708-7F315F02D2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665</c:v>
                </c:pt>
                <c:pt idx="1">
                  <c:v>606</c:v>
                </c:pt>
                <c:pt idx="2">
                  <c:v>649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EA1-44C4-A708-7F315F02D2CD}"/>
            </c:ext>
          </c:extLst>
        </c:ser>
        <c:shape val="box"/>
        <c:axId val="115918336"/>
        <c:axId val="115919872"/>
        <c:axId val="0"/>
      </c:bar3DChart>
      <c:catAx>
        <c:axId val="11591833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5919872"/>
        <c:crosses val="autoZero"/>
        <c:auto val="1"/>
        <c:lblAlgn val="ctr"/>
        <c:lblOffset val="100"/>
      </c:catAx>
      <c:valAx>
        <c:axId val="11591987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one"/>
        <c:crossAx val="115918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cap="none" spc="0" baseline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+mj-lt"/>
              <a:ea typeface="+mn-ea"/>
              <a:cs typeface="+mn-cs"/>
            </a:defRPr>
          </a:pPr>
          <a:endParaRPr lang="ru-RU"/>
        </a:p>
      </c:txPr>
    </c:title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 w="25400">
          <a:noFill/>
        </a:ln>
        <a:effectLst/>
        <a:sp3d/>
      </c:spPr>
    </c:sideWall>
    <c:backWall>
      <c:spPr>
        <a:noFill/>
        <a:ln w="25400"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Взрослые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  <a:sp3d/>
          </c:spPr>
          <c:dLbls>
            <c:dLbl>
              <c:idx val="0"/>
              <c:layout>
                <c:manualLayout>
                  <c:x val="7.0122563225377878E-3"/>
                  <c:y val="-1.066398469353460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C5DD-4A9E-B998-C94957B901B7}"/>
                </c:ext>
              </c:extLst>
            </c:dLbl>
            <c:dLbl>
              <c:idx val="1"/>
              <c:layout>
                <c:manualLayout>
                  <c:x val="1.0602920595428281E-2"/>
                  <c:y val="-2.1736363550266613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5DD-4A9E-B998-C94957B901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14716</c:v>
                </c:pt>
                <c:pt idx="1">
                  <c:v>13344</c:v>
                </c:pt>
                <c:pt idx="2">
                  <c:v>12860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5DD-4A9E-B998-C94957B901B7}"/>
            </c:ext>
          </c:extLst>
        </c:ser>
        <c:shape val="box"/>
        <c:axId val="158434432"/>
        <c:axId val="158435968"/>
        <c:axId val="0"/>
      </c:bar3DChart>
      <c:catAx>
        <c:axId val="15843443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8435968"/>
        <c:crosses val="autoZero"/>
        <c:auto val="1"/>
        <c:lblAlgn val="ctr"/>
        <c:lblOffset val="100"/>
      </c:catAx>
      <c:valAx>
        <c:axId val="15843596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one"/>
        <c:crossAx val="1584344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rgbClr val="00B050"/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 smtClean="0">
                <a:solidFill>
                  <a:srgbClr val="00B050"/>
                </a:solidFill>
                <a:effectLst/>
              </a:rPr>
              <a:t>Численность населения</a:t>
            </a:r>
            <a:endParaRPr lang="ru-RU" sz="2400" dirty="0">
              <a:solidFill>
                <a:srgbClr val="00B050"/>
              </a:solidFill>
              <a:effectLst/>
            </a:endParaRPr>
          </a:p>
        </c:rich>
      </c:tx>
      <c:layout>
        <c:manualLayout>
          <c:xMode val="edge"/>
          <c:yMode val="edge"/>
          <c:x val="0.13692307692307687"/>
          <c:y val="1.4530755227173005E-2"/>
        </c:manualLayout>
      </c:layout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3.5947120422081494E-2"/>
          <c:y val="0.1996538530774887"/>
          <c:w val="0.85294359827330424"/>
          <c:h val="0.66423252713187764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21164</c:v>
                </c:pt>
                <c:pt idx="1">
                  <c:v>19488</c:v>
                </c:pt>
                <c:pt idx="2">
                  <c:v>18800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5AA-4B59-94CC-FE61B0C7FC7C}"/>
            </c:ext>
          </c:extLst>
        </c:ser>
        <c:gapWidth val="219"/>
        <c:overlap val="-27"/>
        <c:axId val="162953856"/>
        <c:axId val="162963840"/>
      </c:barChart>
      <c:catAx>
        <c:axId val="16295385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2963840"/>
        <c:crosses val="autoZero"/>
        <c:auto val="1"/>
        <c:lblAlgn val="ctr"/>
        <c:lblOffset val="100"/>
      </c:catAx>
      <c:valAx>
        <c:axId val="162963840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162953856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>
        <c:manualLayout>
          <c:xMode val="edge"/>
          <c:yMode val="edge"/>
          <c:x val="0.22096943754285675"/>
          <c:y val="0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437500000000001E-2"/>
          <c:y val="9.8320306451753048E-2"/>
          <c:w val="0.96562500000000151"/>
          <c:h val="0.8151615517248060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Круглосуточный стационар</c:v>
                </c:pt>
              </c:strCache>
            </c:strRef>
          </c:tx>
          <c:dPt>
            <c:idx val="0"/>
            <c:spPr>
              <a:gradFill rotWithShape="1">
                <a:gsLst>
                  <a:gs pos="0">
                    <a:schemeClr val="accent1">
                      <a:tint val="94000"/>
                      <a:satMod val="100000"/>
                      <a:lumMod val="104000"/>
                    </a:schemeClr>
                  </a:gs>
                  <a:gs pos="69000">
                    <a:schemeClr val="accent1">
                      <a:shade val="86000"/>
                      <a:satMod val="130000"/>
                      <a:lumMod val="102000"/>
                    </a:schemeClr>
                  </a:gs>
                  <a:gs pos="100000">
                    <a:schemeClr val="accent1">
                      <a:shade val="72000"/>
                      <a:satMod val="130000"/>
                      <a:lum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76200" dist="38100" dir="5400000" algn="ctr" rotWithShape="0">
                  <a:srgbClr val="000000">
                    <a:alpha val="76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/>
              </a:scene3d>
              <a:sp3d prstMaterial="matte">
                <a:bevelT w="25400" h="25400" prst="relaxedInset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C8A-4898-A390-DCE780AA03A9}"/>
              </c:ext>
            </c:extLst>
          </c:dPt>
          <c:dPt>
            <c:idx val="1"/>
            <c:spPr>
              <a:gradFill rotWithShape="1">
                <a:gsLst>
                  <a:gs pos="0">
                    <a:schemeClr val="accent2">
                      <a:tint val="94000"/>
                      <a:satMod val="100000"/>
                      <a:lumMod val="104000"/>
                    </a:schemeClr>
                  </a:gs>
                  <a:gs pos="69000">
                    <a:schemeClr val="accent2">
                      <a:shade val="86000"/>
                      <a:satMod val="130000"/>
                      <a:lumMod val="102000"/>
                    </a:schemeClr>
                  </a:gs>
                  <a:gs pos="100000">
                    <a:schemeClr val="accent2">
                      <a:shade val="72000"/>
                      <a:satMod val="130000"/>
                      <a:lum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76200" dist="38100" dir="5400000" algn="ctr" rotWithShape="0">
                  <a:srgbClr val="000000">
                    <a:alpha val="76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/>
              </a:scene3d>
              <a:sp3d prstMaterial="matte">
                <a:bevelT w="25400" h="25400" prst="relaxedInset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C8A-4898-A390-DCE780AA03A9}"/>
              </c:ext>
            </c:extLst>
          </c:dPt>
          <c:dPt>
            <c:idx val="2"/>
            <c:spPr>
              <a:gradFill rotWithShape="1">
                <a:gsLst>
                  <a:gs pos="0">
                    <a:schemeClr val="accent3">
                      <a:tint val="94000"/>
                      <a:satMod val="100000"/>
                      <a:lumMod val="104000"/>
                    </a:schemeClr>
                  </a:gs>
                  <a:gs pos="69000">
                    <a:schemeClr val="accent3">
                      <a:shade val="86000"/>
                      <a:satMod val="130000"/>
                      <a:lumMod val="102000"/>
                    </a:schemeClr>
                  </a:gs>
                  <a:gs pos="100000">
                    <a:schemeClr val="accent3">
                      <a:shade val="72000"/>
                      <a:satMod val="130000"/>
                      <a:lum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76200" dist="38100" dir="5400000" algn="ctr" rotWithShape="0">
                  <a:srgbClr val="000000">
                    <a:alpha val="76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/>
              </a:scene3d>
              <a:sp3d prstMaterial="matte">
                <a:bevelT w="25400" h="25400" prst="relaxedInset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C8A-4898-A390-DCE780AA03A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2344</c:v>
                </c:pt>
                <c:pt idx="1">
                  <c:v>2520</c:v>
                </c:pt>
                <c:pt idx="2">
                  <c:v>2693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633-47EB-B331-342EF3F05DD2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aseline="0" dirty="0">
                <a:solidFill>
                  <a:schemeClr val="bg1"/>
                </a:solidFill>
              </a:rPr>
              <a:t>Дневной стационар</a:t>
            </a:r>
          </a:p>
        </c:rich>
      </c:tx>
      <c:layout>
        <c:manualLayout>
          <c:xMode val="edge"/>
          <c:yMode val="edge"/>
          <c:x val="0.29466518243565432"/>
          <c:y val="0"/>
        </c:manualLayout>
      </c:layout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437500000000001E-2"/>
          <c:y val="9.8320306451753048E-2"/>
          <c:w val="0.96562500000000151"/>
          <c:h val="0.8151615517248060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Дневной стационар</c:v>
                </c:pt>
              </c:strCache>
            </c:strRef>
          </c:tx>
          <c:dPt>
            <c:idx val="0"/>
            <c:spPr>
              <a:gradFill rotWithShape="1">
                <a:gsLst>
                  <a:gs pos="0">
                    <a:schemeClr val="accent1">
                      <a:tint val="94000"/>
                      <a:satMod val="100000"/>
                      <a:lumMod val="104000"/>
                    </a:schemeClr>
                  </a:gs>
                  <a:gs pos="69000">
                    <a:schemeClr val="accent1">
                      <a:shade val="86000"/>
                      <a:satMod val="130000"/>
                      <a:lumMod val="102000"/>
                    </a:schemeClr>
                  </a:gs>
                  <a:gs pos="100000">
                    <a:schemeClr val="accent1">
                      <a:shade val="72000"/>
                      <a:satMod val="130000"/>
                      <a:lum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76200" dist="38100" dir="5400000" algn="ctr" rotWithShape="0">
                  <a:srgbClr val="000000">
                    <a:alpha val="76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/>
              </a:scene3d>
              <a:sp3d prstMaterial="matte">
                <a:bevelT w="25400" h="25400" prst="relaxedInset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32F-4F1C-B30B-7BCED3E138D7}"/>
              </c:ext>
            </c:extLst>
          </c:dPt>
          <c:dPt>
            <c:idx val="1"/>
            <c:spPr>
              <a:gradFill rotWithShape="1">
                <a:gsLst>
                  <a:gs pos="0">
                    <a:schemeClr val="accent2">
                      <a:tint val="94000"/>
                      <a:satMod val="100000"/>
                      <a:lumMod val="104000"/>
                    </a:schemeClr>
                  </a:gs>
                  <a:gs pos="69000">
                    <a:schemeClr val="accent2">
                      <a:shade val="86000"/>
                      <a:satMod val="130000"/>
                      <a:lumMod val="102000"/>
                    </a:schemeClr>
                  </a:gs>
                  <a:gs pos="100000">
                    <a:schemeClr val="accent2">
                      <a:shade val="72000"/>
                      <a:satMod val="130000"/>
                      <a:lum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76200" dist="38100" dir="5400000" algn="ctr" rotWithShape="0">
                  <a:srgbClr val="000000">
                    <a:alpha val="76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/>
              </a:scene3d>
              <a:sp3d prstMaterial="matte">
                <a:bevelT w="25400" h="25400" prst="relaxedInset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32F-4F1C-B30B-7BCED3E138D7}"/>
              </c:ext>
            </c:extLst>
          </c:dPt>
          <c:dPt>
            <c:idx val="2"/>
            <c:spPr>
              <a:gradFill rotWithShape="1">
                <a:gsLst>
                  <a:gs pos="0">
                    <a:schemeClr val="accent3">
                      <a:tint val="94000"/>
                      <a:satMod val="100000"/>
                      <a:lumMod val="104000"/>
                    </a:schemeClr>
                  </a:gs>
                  <a:gs pos="69000">
                    <a:schemeClr val="accent3">
                      <a:shade val="86000"/>
                      <a:satMod val="130000"/>
                      <a:lumMod val="102000"/>
                    </a:schemeClr>
                  </a:gs>
                  <a:gs pos="100000">
                    <a:schemeClr val="accent3">
                      <a:shade val="72000"/>
                      <a:satMod val="130000"/>
                      <a:lum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76200" dist="38100" dir="5400000" algn="ctr" rotWithShape="0">
                  <a:srgbClr val="000000">
                    <a:alpha val="76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/>
              </a:scene3d>
              <a:sp3d prstMaterial="matte">
                <a:bevelT w="25400" h="25400" prst="relaxedInset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32F-4F1C-B30B-7BCED3E138D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1671</c:v>
                </c:pt>
                <c:pt idx="1">
                  <c:v>1868</c:v>
                </c:pt>
                <c:pt idx="2">
                  <c:v>1921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332F-4F1C-B30B-7BCED3E138D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FF7F-29F4-4C7F-8122-3190E1C454FE}" type="datetimeFigureOut">
              <a:rPr lang="ru-RU" smtClean="0"/>
              <a:pPr/>
              <a:t>15.11.2024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3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4399"/>
            <a:ext cx="5438140" cy="44662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7075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7075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A61AC7-8605-4B0A-9464-B9FB10C8A31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algn="ctr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200" b="1" i="0" u="none" strike="noStrike" kern="1200" dirty="0" smtClean="0">
                <a:solidFill>
                  <a:schemeClr val="dk1"/>
                </a:solidFill>
                <a:latin typeface="Arial"/>
                <a:cs typeface="Arial"/>
              </a:rPr>
              <a:t>Сильные стороны</a:t>
            </a:r>
            <a:endParaRPr lang="ru-RU" sz="1200" b="0" i="0" u="none" strike="noStrike" dirty="0" smtClean="0">
              <a:latin typeface="Arial"/>
            </a:endParaRPr>
          </a:p>
          <a:p>
            <a:pPr marL="228600" marR="0" indent="-22860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200" b="1" i="0" u="none" strike="noStrike" kern="1200" dirty="0" err="1" smtClean="0">
                <a:solidFill>
                  <a:schemeClr val="dk1"/>
                </a:solidFill>
                <a:latin typeface="Arial"/>
                <a:cs typeface="Arial"/>
              </a:rPr>
              <a:t>Жарминская</a:t>
            </a:r>
            <a:r>
              <a:rPr lang="ru-RU" sz="1200" b="1" i="0" u="none" strike="noStrike" kern="1200" dirty="0" smtClean="0">
                <a:solidFill>
                  <a:schemeClr val="dk1"/>
                </a:solidFill>
                <a:latin typeface="Arial"/>
                <a:cs typeface="Arial"/>
              </a:rPr>
              <a:t> РБ типовая, имеет свое автономное водоснабжение,</a:t>
            </a:r>
            <a:r>
              <a:rPr lang="ru-RU" sz="1200" b="1" i="0" u="none" strike="noStrike" kern="1200" baseline="0" dirty="0" smtClean="0">
                <a:solidFill>
                  <a:schemeClr val="dk1"/>
                </a:solidFill>
                <a:latin typeface="Arial"/>
                <a:cs typeface="Arial"/>
              </a:rPr>
              <a:t> свое автономное отопление твердым топливом, не зависит от местного бюджета. Имеет автономное электроснабжение за счет дизельного оборудования. Здание проходило капитальные ремонты, внутри основного здания тоже проведены ремонты. В данное время готовы ПСД с положительной </a:t>
            </a:r>
            <a:r>
              <a:rPr lang="ru-RU" sz="1200" b="1" i="0" u="none" strike="noStrike" kern="1200" baseline="0" dirty="0" err="1" smtClean="0">
                <a:solidFill>
                  <a:schemeClr val="dk1"/>
                </a:solidFill>
                <a:latin typeface="Arial"/>
                <a:cs typeface="Arial"/>
              </a:rPr>
              <a:t>госэкспертизой</a:t>
            </a:r>
            <a:r>
              <a:rPr lang="ru-RU" sz="1200" b="1" i="0" u="none" strike="noStrike" kern="1200" baseline="0" dirty="0" smtClean="0">
                <a:solidFill>
                  <a:schemeClr val="dk1"/>
                </a:solidFill>
                <a:latin typeface="Arial"/>
                <a:cs typeface="Arial"/>
              </a:rPr>
              <a:t> для капитального ремонта поликлиники </a:t>
            </a:r>
            <a:r>
              <a:rPr lang="ru-RU" sz="1200" b="1" i="0" u="none" strike="noStrike" kern="1200" baseline="0" dirty="0" err="1" smtClean="0">
                <a:solidFill>
                  <a:schemeClr val="dk1"/>
                </a:solidFill>
                <a:latin typeface="Arial"/>
                <a:cs typeface="Arial"/>
              </a:rPr>
              <a:t>Жарминской</a:t>
            </a:r>
            <a:r>
              <a:rPr lang="ru-RU" sz="1200" b="1" i="0" u="none" strike="noStrike" kern="1200" baseline="0" dirty="0" smtClean="0">
                <a:solidFill>
                  <a:schemeClr val="dk1"/>
                </a:solidFill>
                <a:latin typeface="Arial"/>
                <a:cs typeface="Arial"/>
              </a:rPr>
              <a:t> РБ. Имеется ПМК, в рабочем состоянии. Из оборудования имеется: цифровой рентген аппарат, ПАКС система, ИВЛ №3, лабораторные анализаторы. В составе РБ имеются 3 ВА, 5 ФАП, 12 МП.</a:t>
            </a:r>
            <a:endParaRPr lang="ru-RU" sz="1200" b="0" i="0" u="none" strike="noStrike" dirty="0" smtClean="0">
              <a:latin typeface="Arial"/>
            </a:endParaRPr>
          </a:p>
          <a:p>
            <a:pPr marL="228600" marR="0" indent="-22860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200" b="1" i="0" u="none" strike="noStrike" kern="1200" dirty="0" err="1" smtClean="0">
                <a:solidFill>
                  <a:schemeClr val="dk1"/>
                </a:solidFill>
                <a:latin typeface="Arial"/>
                <a:cs typeface="Arial"/>
              </a:rPr>
              <a:t>Жарминская</a:t>
            </a:r>
            <a:r>
              <a:rPr lang="ru-RU" sz="1200" b="1" i="0" u="none" strike="noStrike" kern="1200" dirty="0" smtClean="0">
                <a:solidFill>
                  <a:schemeClr val="dk1"/>
                </a:solidFill>
                <a:latin typeface="Arial"/>
                <a:cs typeface="Arial"/>
              </a:rPr>
              <a:t> РБ укомплектована</a:t>
            </a:r>
            <a:r>
              <a:rPr lang="ru-RU" sz="1200" b="1" i="0" u="none" strike="noStrike" kern="1200" baseline="0" dirty="0" smtClean="0">
                <a:solidFill>
                  <a:schemeClr val="dk1"/>
                </a:solidFill>
                <a:latin typeface="Arial"/>
                <a:cs typeface="Arial"/>
              </a:rPr>
              <a:t> штатами и кадрами, в 2022г дефицит кадров нет. Двум врачам районный </a:t>
            </a:r>
            <a:r>
              <a:rPr lang="ru-RU" sz="1200" b="1" i="0" u="none" strike="noStrike" kern="1200" baseline="0" dirty="0" err="1" smtClean="0">
                <a:solidFill>
                  <a:schemeClr val="dk1"/>
                </a:solidFill>
                <a:latin typeface="Arial"/>
                <a:cs typeface="Arial"/>
              </a:rPr>
              <a:t>акимат</a:t>
            </a:r>
            <a:r>
              <a:rPr lang="ru-RU" sz="1200" b="1" i="0" u="none" strike="noStrike" kern="1200" baseline="0" dirty="0" smtClean="0">
                <a:solidFill>
                  <a:schemeClr val="dk1"/>
                </a:solidFill>
                <a:latin typeface="Arial"/>
                <a:cs typeface="Arial"/>
              </a:rPr>
              <a:t> выделил жилье. Рассматривается вопрос выделения жилья третьему врачу.</a:t>
            </a:r>
            <a:endParaRPr lang="ru-RU" sz="1200" b="1" i="0" u="none" strike="noStrike" kern="1200" dirty="0" smtClean="0">
              <a:solidFill>
                <a:schemeClr val="dk1"/>
              </a:solidFill>
              <a:latin typeface="Arial"/>
              <a:cs typeface="Arial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200" b="1" i="0" u="none" strike="noStrike" kern="1200" dirty="0" smtClean="0">
                <a:solidFill>
                  <a:schemeClr val="dk1"/>
                </a:solidFill>
                <a:latin typeface="Arial"/>
                <a:cs typeface="Arial"/>
              </a:rPr>
              <a:t>3</a:t>
            </a:r>
            <a:r>
              <a:rPr lang="ru-RU" sz="1200" b="1" i="0" u="none" strike="noStrike" kern="1200" dirty="0" smtClean="0">
                <a:solidFill>
                  <a:schemeClr val="dk1"/>
                </a:solidFill>
                <a:latin typeface="+mn-lt"/>
                <a:cs typeface="Arial"/>
              </a:rPr>
              <a:t>. </a:t>
            </a:r>
            <a:r>
              <a:rPr lang="kk-KZ" sz="1200" b="1" i="0" u="none" strike="noStrike" kern="1200" dirty="0" smtClean="0">
                <a:solidFill>
                  <a:schemeClr val="dk1"/>
                </a:solidFill>
                <a:latin typeface="Arial"/>
                <a:cs typeface="Arial"/>
              </a:rPr>
              <a:t>Благодаря национальному пилотному проекту «Модернизация сельского здравоохранения» в Жарминском регионе</a:t>
            </a:r>
            <a:endParaRPr lang="ru-RU" sz="1200" b="0" i="0" u="none" strike="noStrike" dirty="0" smtClean="0">
              <a:latin typeface="Arial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200" b="1" i="0" u="none" strike="noStrike" kern="1200" dirty="0" smtClean="0">
                <a:solidFill>
                  <a:schemeClr val="dk1"/>
                </a:solidFill>
                <a:latin typeface="+mn-lt"/>
              </a:rPr>
              <a:t> 2023 году планируются строительство 7 объектов:  -ФАП Жарма, с населением - 752,</a:t>
            </a:r>
            <a:endParaRPr lang="ru-RU" sz="1200" b="0" i="0" u="none" strike="noStrike" dirty="0" smtClean="0">
              <a:latin typeface="Arial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200" b="1" i="0" u="none" strike="noStrike" kern="1200" dirty="0" smtClean="0">
                <a:solidFill>
                  <a:schemeClr val="dk1"/>
                </a:solidFill>
                <a:latin typeface="+mn-lt"/>
              </a:rPr>
              <a:t> -ФАП Каратобе, с населением - 600,</a:t>
            </a:r>
            <a:endParaRPr lang="ru-RU" sz="1200" b="0" i="0" u="none" strike="noStrike" dirty="0" smtClean="0">
              <a:latin typeface="Arial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200" b="1" i="0" u="none" strike="noStrike" kern="1200" dirty="0" smtClean="0">
                <a:solidFill>
                  <a:schemeClr val="dk1"/>
                </a:solidFill>
                <a:latin typeface="+mn-lt"/>
              </a:rPr>
              <a:t> -ФАП Жарык,  с населением – 543, </a:t>
            </a:r>
            <a:endParaRPr lang="ru-RU" sz="1200" b="0" i="0" u="none" strike="noStrike" dirty="0" smtClean="0">
              <a:latin typeface="Arial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200" b="1" i="0" u="none" strike="noStrike" kern="1200" dirty="0" smtClean="0">
                <a:solidFill>
                  <a:schemeClr val="dk1"/>
                </a:solidFill>
                <a:latin typeface="+mn-lt"/>
              </a:rPr>
              <a:t>-МП </a:t>
            </a:r>
            <a:r>
              <a:rPr lang="ru-RU" sz="1200" b="1" i="0" u="none" strike="noStrike" kern="1200" dirty="0" err="1" smtClean="0">
                <a:solidFill>
                  <a:schemeClr val="dk1"/>
                </a:solidFill>
                <a:latin typeface="+mn-lt"/>
              </a:rPr>
              <a:t>Капанбулак</a:t>
            </a:r>
            <a:r>
              <a:rPr lang="ru-RU" sz="1200" b="1" i="0" u="none" strike="noStrike" kern="1200" dirty="0" smtClean="0">
                <a:solidFill>
                  <a:schemeClr val="dk1"/>
                </a:solidFill>
                <a:latin typeface="+mn-lt"/>
              </a:rPr>
              <a:t>,  с населением – 539, </a:t>
            </a:r>
            <a:endParaRPr lang="ru-RU" sz="1200" b="0" i="0" u="none" strike="noStrike" dirty="0" smtClean="0">
              <a:latin typeface="Arial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200" b="1" i="0" u="none" strike="noStrike" kern="1200" dirty="0" smtClean="0">
                <a:solidFill>
                  <a:schemeClr val="dk1"/>
                </a:solidFill>
                <a:latin typeface="+mn-lt"/>
              </a:rPr>
              <a:t>-МП </a:t>
            </a:r>
            <a:r>
              <a:rPr lang="ru-RU" sz="1200" b="1" i="0" u="none" strike="noStrike" kern="1200" dirty="0" err="1" smtClean="0">
                <a:solidFill>
                  <a:schemeClr val="dk1"/>
                </a:solidFill>
                <a:latin typeface="+mn-lt"/>
              </a:rPr>
              <a:t>Сулусары</a:t>
            </a:r>
            <a:r>
              <a:rPr lang="ru-RU" sz="1200" b="1" i="0" u="none" strike="noStrike" kern="1200" dirty="0" smtClean="0">
                <a:solidFill>
                  <a:schemeClr val="dk1"/>
                </a:solidFill>
                <a:latin typeface="+mn-lt"/>
              </a:rPr>
              <a:t>,  с населением – 302, </a:t>
            </a:r>
            <a:endParaRPr lang="ru-RU" sz="1200" b="0" i="0" u="none" strike="noStrike" dirty="0" smtClean="0">
              <a:latin typeface="Arial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200" b="1" i="0" u="none" strike="noStrike" kern="1200" dirty="0" smtClean="0">
                <a:solidFill>
                  <a:schemeClr val="dk1"/>
                </a:solidFill>
                <a:latin typeface="+mn-lt"/>
              </a:rPr>
              <a:t>-МП </a:t>
            </a:r>
            <a:r>
              <a:rPr lang="ru-RU" sz="1200" b="1" i="0" u="none" strike="noStrike" kern="1200" dirty="0" err="1" smtClean="0">
                <a:solidFill>
                  <a:schemeClr val="dk1"/>
                </a:solidFill>
                <a:latin typeface="+mn-lt"/>
              </a:rPr>
              <a:t>Салкынтобе</a:t>
            </a:r>
            <a:r>
              <a:rPr lang="ru-RU" sz="1200" b="1" i="0" u="none" strike="noStrike" kern="1200" dirty="0" smtClean="0">
                <a:solidFill>
                  <a:schemeClr val="dk1"/>
                </a:solidFill>
                <a:latin typeface="+mn-lt"/>
              </a:rPr>
              <a:t>,  с населением - 267, </a:t>
            </a:r>
            <a:endParaRPr lang="ru-RU" sz="1200" b="0" i="0" u="none" strike="noStrike" dirty="0" smtClean="0">
              <a:latin typeface="Arial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200" b="1" i="0" u="none" strike="noStrike" kern="1200" dirty="0" smtClean="0">
                <a:solidFill>
                  <a:schemeClr val="dk1"/>
                </a:solidFill>
                <a:latin typeface="+mn-lt"/>
              </a:rPr>
              <a:t>-МП </a:t>
            </a:r>
            <a:r>
              <a:rPr lang="ru-RU" sz="1200" b="1" i="0" u="none" strike="noStrike" kern="1200" dirty="0" err="1" smtClean="0">
                <a:solidFill>
                  <a:schemeClr val="dk1"/>
                </a:solidFill>
                <a:latin typeface="+mn-lt"/>
              </a:rPr>
              <a:t>Белтерек</a:t>
            </a:r>
            <a:r>
              <a:rPr lang="ru-RU" sz="1200" b="1" i="0" u="none" strike="noStrike" kern="1200" dirty="0" smtClean="0">
                <a:solidFill>
                  <a:schemeClr val="dk1"/>
                </a:solidFill>
                <a:latin typeface="+mn-lt"/>
              </a:rPr>
              <a:t>,  с населением - 312</a:t>
            </a:r>
            <a:r>
              <a:rPr lang="kk-KZ" sz="1200" b="1" i="0" u="none" strike="noStrike" kern="1200" dirty="0" smtClean="0">
                <a:solidFill>
                  <a:schemeClr val="dk1"/>
                </a:solidFill>
                <a:latin typeface="Arial"/>
                <a:cs typeface="Arial"/>
              </a:rPr>
              <a:t> </a:t>
            </a:r>
            <a:endParaRPr lang="x-none" sz="1200" b="1" i="0" u="none" strike="noStrike" kern="1200" dirty="0" smtClean="0">
              <a:solidFill>
                <a:schemeClr val="dk1"/>
              </a:solidFill>
              <a:latin typeface="Arial"/>
              <a:cs typeface="Arial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A61AC7-8605-4B0A-9464-B9FB10C8A31F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D97AE-3138-4F2C-BE78-1010C8E216CB}" type="datetimeFigureOut">
              <a:rPr lang="x-none" smtClean="0"/>
              <a:pPr/>
              <a:t>15.11.2024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0BD2-F800-4F7D-8656-BF3C2BDA13A0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3211181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D97AE-3138-4F2C-BE78-1010C8E216CB}" type="datetimeFigureOut">
              <a:rPr lang="x-none" smtClean="0"/>
              <a:pPr/>
              <a:t>15.11.2024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0BD2-F800-4F7D-8656-BF3C2BDA13A0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2745302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D97AE-3138-4F2C-BE78-1010C8E216CB}" type="datetimeFigureOut">
              <a:rPr lang="x-none" smtClean="0"/>
              <a:pPr/>
              <a:t>15.11.2024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0BD2-F800-4F7D-8656-BF3C2BDA13A0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22666353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D97AE-3138-4F2C-BE78-1010C8E216CB}" type="datetimeFigureOut">
              <a:rPr lang="x-none" smtClean="0"/>
              <a:pPr/>
              <a:t>15.11.2024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0BD2-F800-4F7D-8656-BF3C2BDA13A0}" type="slidenum">
              <a:rPr lang="x-none" smtClean="0"/>
              <a:pPr/>
              <a:t>‹#›</a:t>
            </a:fld>
            <a:endParaRPr lang="x-none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121461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D97AE-3138-4F2C-BE78-1010C8E216CB}" type="datetimeFigureOut">
              <a:rPr lang="x-none" smtClean="0"/>
              <a:pPr/>
              <a:t>15.11.2024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0BD2-F800-4F7D-8656-BF3C2BDA13A0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4026833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D97AE-3138-4F2C-BE78-1010C8E216CB}" type="datetimeFigureOut">
              <a:rPr lang="x-none" smtClean="0"/>
              <a:pPr/>
              <a:t>15.11.2024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0BD2-F800-4F7D-8656-BF3C2BDA13A0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32570035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D97AE-3138-4F2C-BE78-1010C8E216CB}" type="datetimeFigureOut">
              <a:rPr lang="x-none" smtClean="0"/>
              <a:pPr/>
              <a:t>15.11.2024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0BD2-F800-4F7D-8656-BF3C2BDA13A0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644668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D97AE-3138-4F2C-BE78-1010C8E216CB}" type="datetimeFigureOut">
              <a:rPr lang="x-none" smtClean="0"/>
              <a:pPr/>
              <a:t>15.11.2024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0BD2-F800-4F7D-8656-BF3C2BDA13A0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3323524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D97AE-3138-4F2C-BE78-1010C8E216CB}" type="datetimeFigureOut">
              <a:rPr lang="x-none" smtClean="0"/>
              <a:pPr/>
              <a:t>15.11.2024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0BD2-F800-4F7D-8656-BF3C2BDA13A0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17458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D97AE-3138-4F2C-BE78-1010C8E216CB}" type="datetimeFigureOut">
              <a:rPr lang="x-none" smtClean="0"/>
              <a:pPr/>
              <a:t>15.11.2024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0BD2-F800-4F7D-8656-BF3C2BDA13A0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2413662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D97AE-3138-4F2C-BE78-1010C8E216CB}" type="datetimeFigureOut">
              <a:rPr lang="x-none" smtClean="0"/>
              <a:pPr/>
              <a:t>15.11.2024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0BD2-F800-4F7D-8656-BF3C2BDA13A0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3495933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D97AE-3138-4F2C-BE78-1010C8E216CB}" type="datetimeFigureOut">
              <a:rPr lang="x-none" smtClean="0"/>
              <a:pPr/>
              <a:t>15.11.2024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0BD2-F800-4F7D-8656-BF3C2BDA13A0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1475720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D97AE-3138-4F2C-BE78-1010C8E216CB}" type="datetimeFigureOut">
              <a:rPr lang="x-none" smtClean="0"/>
              <a:pPr/>
              <a:t>15.11.2024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0BD2-F800-4F7D-8656-BF3C2BDA13A0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514654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D97AE-3138-4F2C-BE78-1010C8E216CB}" type="datetimeFigureOut">
              <a:rPr lang="x-none" smtClean="0"/>
              <a:pPr/>
              <a:t>15.11.2024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0BD2-F800-4F7D-8656-BF3C2BDA13A0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3901364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D97AE-3138-4F2C-BE78-1010C8E216CB}" type="datetimeFigureOut">
              <a:rPr lang="x-none" smtClean="0"/>
              <a:pPr/>
              <a:t>15.11.2024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0BD2-F800-4F7D-8656-BF3C2BDA13A0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3680365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D97AE-3138-4F2C-BE78-1010C8E216CB}" type="datetimeFigureOut">
              <a:rPr lang="x-none" smtClean="0"/>
              <a:pPr/>
              <a:t>15.11.2024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0BD2-F800-4F7D-8656-BF3C2BDA13A0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2838820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D97AE-3138-4F2C-BE78-1010C8E216CB}" type="datetimeFigureOut">
              <a:rPr lang="x-none" smtClean="0"/>
              <a:pPr/>
              <a:t>15.11.2024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0BD2-F800-4F7D-8656-BF3C2BDA13A0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3507601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D97AE-3138-4F2C-BE78-1010C8E216CB}" type="datetimeFigureOut">
              <a:rPr lang="x-none" smtClean="0"/>
              <a:pPr/>
              <a:t>15.11.2024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C0BD2-F800-4F7D-8656-BF3C2BDA13A0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3947843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5B9C675-687C-4E2F-B092-1305FCD07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528123"/>
            <a:ext cx="10353761" cy="1326321"/>
          </a:xfrm>
        </p:spPr>
        <p:txBody>
          <a:bodyPr>
            <a:noAutofit/>
          </a:bodyPr>
          <a:lstStyle/>
          <a:p>
            <a:pPr algn="ctr"/>
            <a:r>
              <a:rPr lang="ru-RU" sz="18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Анализ деятельности </a:t>
            </a:r>
            <a:r>
              <a:rPr lang="ru-RU" sz="1800" smtClean="0"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ГЛАВНОГО ВРАЧА </a:t>
            </a:r>
            <a:br>
              <a:rPr lang="ru-RU" sz="1800" smtClean="0"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</a:br>
            <a:r>
              <a:rPr lang="ru-RU" sz="1800" smtClean="0"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КГП </a:t>
            </a:r>
            <a:r>
              <a:rPr lang="ru-RU" sz="18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на ПХВ «</a:t>
            </a:r>
            <a:r>
              <a:rPr lang="ru-RU" sz="18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Жарминская</a:t>
            </a:r>
            <a:r>
              <a:rPr lang="ru-RU" sz="18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районная больница» </a:t>
            </a:r>
            <a:br>
              <a:rPr lang="ru-RU" sz="18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</a:br>
            <a:r>
              <a:rPr lang="ru-RU" sz="18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УЗ области Абай</a:t>
            </a:r>
            <a:endParaRPr lang="x-none" sz="1800" dirty="0">
              <a:solidFill>
                <a:schemeClr val="accent1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46DA165-FB75-40F6-8FE7-81933901CC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7211" y="1860130"/>
            <a:ext cx="10515600" cy="451351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Полное </a:t>
            </a:r>
            <a:r>
              <a:rPr lang="ru-RU" sz="24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 </a:t>
            </a:r>
            <a:r>
              <a:rPr lang="ru-RU" sz="2400" b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организации:</a:t>
            </a:r>
            <a:endParaRPr lang="ru-RU" sz="2400" dirty="0" smtClean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Коммунальное государственное предприятие на праве хозяйственного ведения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Жарминская</a:t>
            </a:r>
            <a:r>
              <a:rPr lang="ru-RU" sz="24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районная больница» Управления здравоохранения области Абай </a:t>
            </a:r>
            <a:endParaRPr lang="ru-RU" sz="2400" b="1" dirty="0" smtClean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Юридический </a:t>
            </a:r>
            <a:r>
              <a:rPr lang="ru-RU" sz="24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 и место </a:t>
            </a:r>
            <a:r>
              <a:rPr lang="ru-RU" sz="2400" b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нахождение: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Область Абай, </a:t>
            </a:r>
            <a:r>
              <a:rPr lang="ru-RU" sz="2400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Жарминский</a:t>
            </a:r>
            <a:r>
              <a:rPr lang="ru-RU" sz="24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район, </a:t>
            </a:r>
            <a:r>
              <a:rPr lang="ru-RU" sz="2400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с.Калбатау</a:t>
            </a:r>
            <a:r>
              <a:rPr lang="ru-RU" sz="24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ул.Мустанбаева</a:t>
            </a:r>
            <a:r>
              <a:rPr lang="ru-RU" sz="24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108</a:t>
            </a:r>
            <a:endParaRPr lang="ru-RU" sz="2400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Аккредитация </a:t>
            </a:r>
            <a:r>
              <a:rPr lang="ru-RU" sz="24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(при наличии</a:t>
            </a:r>
            <a:r>
              <a:rPr lang="ru-RU" sz="24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Имеется </a:t>
            </a:r>
            <a:r>
              <a:rPr lang="ru-RU" sz="24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2013 </a:t>
            </a:r>
            <a:r>
              <a:rPr lang="ru-RU" sz="24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Главный врач – Ерик </a:t>
            </a:r>
            <a:r>
              <a:rPr lang="ru-RU" sz="2400" b="1" dirty="0" err="1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Максутович</a:t>
            </a:r>
            <a:r>
              <a:rPr lang="ru-RU" sz="24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Исабеков</a:t>
            </a:r>
            <a:endParaRPr lang="x-none" sz="2400" b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kk-KZ" sz="24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Районная больница с поликлиникой– 1, ВА</a:t>
            </a:r>
            <a:r>
              <a:rPr lang="ru-RU" sz="24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-3, ФАП – 5, </a:t>
            </a:r>
            <a:r>
              <a:rPr lang="ru-RU" sz="24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МП–12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Стационар круглосуточного пребывания на 44 коек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Койки дневного стационара – 22 коек, паллиативных коек-3</a:t>
            </a:r>
            <a:endParaRPr lang="ru-RU" sz="2400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2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641069590"/>
              </p:ext>
            </p:extLst>
          </p:nvPr>
        </p:nvGraphicFramePr>
        <p:xfrm>
          <a:off x="783172" y="1097929"/>
          <a:ext cx="10601864" cy="5521332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51199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757249">
                  <a:extLst>
                    <a:ext uri="{9D8B030D-6E8A-4147-A177-3AD203B41FA5}">
                      <a16:colId xmlns="" xmlns:a16="http://schemas.microsoft.com/office/drawing/2014/main" val="4114139850"/>
                    </a:ext>
                  </a:extLst>
                </a:gridCol>
                <a:gridCol w="2592824">
                  <a:extLst>
                    <a:ext uri="{9D8B030D-6E8A-4147-A177-3AD203B41FA5}">
                      <a16:colId xmlns="" xmlns:a16="http://schemas.microsoft.com/office/drawing/2014/main" val="2395307370"/>
                    </a:ext>
                  </a:extLst>
                </a:gridCol>
                <a:gridCol w="1161974">
                  <a:extLst>
                    <a:ext uri="{9D8B030D-6E8A-4147-A177-3AD203B41FA5}">
                      <a16:colId xmlns="" xmlns:a16="http://schemas.microsoft.com/office/drawing/2014/main" val="3424111507"/>
                    </a:ext>
                  </a:extLst>
                </a:gridCol>
                <a:gridCol w="157782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9830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№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19" marR="443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Индикаторы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19" marR="443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Расчет 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19" marR="443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Пороговое значение (План-факт)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19" marR="443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291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План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12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месяцев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2023г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.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19" marR="443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Факт </a:t>
                      </a:r>
                      <a:endParaRPr lang="ru-RU" sz="1400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за 12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месяцев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 2023г.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19" marR="443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45513">
                <a:tc gridSpan="5"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Индикаторы оценки эффективности   предприятий  на уровне ПМСП </a:t>
                      </a:r>
                      <a:endParaRPr lang="ru-RU" sz="1400" dirty="0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</a:t>
                      </a:r>
                      <a:r>
                        <a:rPr lang="ru-RU" sz="140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оказывающие услуги в сфере материнства и </a:t>
                      </a:r>
                      <a:r>
                        <a:rPr lang="ru-RU" sz="14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детства)</a:t>
                      </a:r>
                      <a:endParaRPr lang="ru-RU" sz="14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44319" marR="443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632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19" marR="443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Отсутствие материнской смертности, предотвратимой на уровне первичной медико-санитарной помощи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19" marR="443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Случай 0.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19" marR="443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19" marR="443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19" marR="443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369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19" marR="443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Охват контрацепцией женщин с абсолютной противопоказанностью к вынашиванию беременности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19" marR="443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Всего </a:t>
                      </a:r>
                      <a:r>
                        <a:rPr lang="ru-RU" sz="1400" dirty="0" smtClean="0">
                          <a:effectLst/>
                        </a:rPr>
                        <a:t>75 </a:t>
                      </a:r>
                      <a:r>
                        <a:rPr lang="ru-RU" sz="1400" dirty="0">
                          <a:effectLst/>
                        </a:rPr>
                        <a:t>женщины, охват контрацепцией </a:t>
                      </a:r>
                      <a:r>
                        <a:rPr lang="ru-RU" sz="1400" dirty="0" smtClean="0">
                          <a:effectLst/>
                        </a:rPr>
                        <a:t>-64 –</a:t>
                      </a:r>
                      <a:r>
                        <a:rPr lang="ru-RU" sz="1400" baseline="0" dirty="0" smtClean="0">
                          <a:effectLst/>
                        </a:rPr>
                        <a:t> 85,3</a:t>
                      </a:r>
                      <a:r>
                        <a:rPr lang="ru-RU" sz="1400" dirty="0" smtClean="0">
                          <a:effectLst/>
                        </a:rPr>
                        <a:t>%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19" marR="443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100%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19" marR="443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100%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19" marR="443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0095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19" marR="443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Охват женщин, взятых на учет до 10 недель</a:t>
                      </a:r>
                      <a:endParaRPr lang="ru-RU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(</a:t>
                      </a:r>
                      <a:r>
                        <a:rPr lang="kk-KZ" sz="1400" dirty="0">
                          <a:effectLst/>
                        </a:rPr>
                        <a:t>Нац. проект «Здоровая нация»)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19" marR="443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Всего женщин по беременности </a:t>
                      </a:r>
                      <a:r>
                        <a:rPr lang="ru-RU" sz="1400" dirty="0" smtClean="0">
                          <a:effectLst/>
                        </a:rPr>
                        <a:t>282, </a:t>
                      </a:r>
                      <a:r>
                        <a:rPr lang="ru-RU" sz="1400" dirty="0">
                          <a:effectLst/>
                        </a:rPr>
                        <a:t>из них </a:t>
                      </a:r>
                      <a:r>
                        <a:rPr lang="ru-RU" sz="1400" dirty="0" smtClean="0">
                          <a:effectLst/>
                        </a:rPr>
                        <a:t>254 </a:t>
                      </a:r>
                      <a:r>
                        <a:rPr lang="ru-RU" sz="1400" dirty="0">
                          <a:effectLst/>
                        </a:rPr>
                        <a:t>– </a:t>
                      </a:r>
                      <a:r>
                        <a:rPr lang="ru-RU" sz="1400" dirty="0" smtClean="0">
                          <a:effectLst/>
                        </a:rPr>
                        <a:t>90% </a:t>
                      </a:r>
                      <a:r>
                        <a:rPr lang="ru-RU" sz="1400" dirty="0">
                          <a:effectLst/>
                        </a:rPr>
                        <a:t>взяты на учет до 10 </a:t>
                      </a:r>
                      <a:r>
                        <a:rPr lang="ru-RU" sz="1400" dirty="0" smtClean="0">
                          <a:effectLst/>
                        </a:rPr>
                        <a:t>недель, из них 254 – 90</a:t>
                      </a:r>
                      <a:r>
                        <a:rPr lang="ru-RU" sz="1400" baseline="0" dirty="0" smtClean="0">
                          <a:effectLst/>
                        </a:rPr>
                        <a:t> % </a:t>
                      </a:r>
                      <a:r>
                        <a:rPr lang="ru-RU" sz="1400" dirty="0" smtClean="0">
                          <a:effectLst/>
                        </a:rPr>
                        <a:t>взяты</a:t>
                      </a:r>
                      <a:r>
                        <a:rPr lang="ru-RU" sz="1400" baseline="0" dirty="0" smtClean="0">
                          <a:effectLst/>
                        </a:rPr>
                        <a:t> на учет до 12 недель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19" marR="443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80%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19" marR="443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90%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19" marR="443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5143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19" marR="443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Охват беременных скрининговыми осмотрами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(Нац. проект «Здоровая нация»)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19" marR="443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Всего </a:t>
                      </a:r>
                      <a:r>
                        <a:rPr lang="ru-RU" sz="1400" dirty="0" smtClean="0">
                          <a:effectLst/>
                        </a:rPr>
                        <a:t>282</a:t>
                      </a:r>
                      <a:r>
                        <a:rPr lang="ru-RU" sz="1400" baseline="0" dirty="0" smtClean="0">
                          <a:effectLst/>
                        </a:rPr>
                        <a:t> </a:t>
                      </a:r>
                      <a:r>
                        <a:rPr lang="ru-RU" sz="1400" dirty="0" smtClean="0">
                          <a:effectLst/>
                        </a:rPr>
                        <a:t>беременных</a:t>
                      </a:r>
                      <a:r>
                        <a:rPr lang="ru-RU" sz="1400" dirty="0">
                          <a:effectLst/>
                        </a:rPr>
                        <a:t>, охвачено </a:t>
                      </a:r>
                      <a:r>
                        <a:rPr lang="ru-RU" sz="1400" dirty="0" smtClean="0">
                          <a:effectLst/>
                        </a:rPr>
                        <a:t>скрининговыми  </a:t>
                      </a:r>
                      <a:r>
                        <a:rPr lang="ru-RU" sz="1400" dirty="0">
                          <a:effectLst/>
                        </a:rPr>
                        <a:t>осмотрами </a:t>
                      </a:r>
                      <a:r>
                        <a:rPr lang="ru-RU" sz="1400" dirty="0" smtClean="0">
                          <a:effectLst/>
                        </a:rPr>
                        <a:t>по нормативным</a:t>
                      </a:r>
                      <a:r>
                        <a:rPr lang="ru-RU" sz="1400" baseline="0" dirty="0" smtClean="0">
                          <a:effectLst/>
                        </a:rPr>
                        <a:t> срокам беременности 10</a:t>
                      </a:r>
                      <a:r>
                        <a:rPr lang="ru-RU" sz="1400" dirty="0" smtClean="0">
                          <a:effectLst/>
                        </a:rPr>
                        <a:t>0%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19" marR="443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80%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19" marR="443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100%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319" marR="443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29492" y="285344"/>
            <a:ext cx="115408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«Дорожной карты» по снижению материнской и младенческой смертности по </a:t>
            </a:r>
            <a:r>
              <a:rPr lang="ru-RU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Жарминской</a:t>
            </a: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 РБ</a:t>
            </a:r>
            <a:endParaRPr lang="ru-RU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7001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276612223"/>
              </p:ext>
            </p:extLst>
          </p:nvPr>
        </p:nvGraphicFramePr>
        <p:xfrm>
          <a:off x="430084" y="552535"/>
          <a:ext cx="11331833" cy="5862566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49118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05117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9545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0802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6829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</a:rPr>
                        <a:t>5.</a:t>
                      </a:r>
                      <a:endParaRPr lang="ru-RU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71" marR="457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+mj-lt"/>
                        </a:rPr>
                        <a:t>Удельный вес беременных, поступивших в стационар с тяжелыми акушерскими осложнениями </a:t>
                      </a:r>
                      <a:endParaRPr lang="ru-RU" sz="2000" b="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71" marR="457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+mj-lt"/>
                        </a:rPr>
                        <a:t>Случай 0</a:t>
                      </a:r>
                      <a:endParaRPr lang="ru-RU" sz="2000" b="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71" marR="457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+mj-lt"/>
                        </a:rPr>
                        <a:t>0</a:t>
                      </a:r>
                      <a:endParaRPr lang="ru-RU" sz="2000" b="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71" marR="457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+mj-lt"/>
                        </a:rPr>
                        <a:t>0</a:t>
                      </a:r>
                      <a:endParaRPr lang="ru-RU" sz="2000" b="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71" marR="45771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247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j-lt"/>
                        </a:rPr>
                        <a:t>6.</a:t>
                      </a:r>
                      <a:endParaRPr lang="ru-RU" sz="20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71" marR="457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</a:rPr>
                        <a:t>Удельный вес беременных, поступивших в стационар с тяжелой </a:t>
                      </a:r>
                      <a:r>
                        <a:rPr lang="ru-RU" sz="2000" dirty="0" err="1">
                          <a:effectLst/>
                          <a:latin typeface="+mj-lt"/>
                        </a:rPr>
                        <a:t>экстрагенитальной</a:t>
                      </a:r>
                      <a:r>
                        <a:rPr lang="ru-RU" sz="2000" dirty="0">
                          <a:effectLst/>
                          <a:latin typeface="+mj-lt"/>
                        </a:rPr>
                        <a:t> патологией</a:t>
                      </a:r>
                      <a:endParaRPr lang="ru-RU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71" marR="457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j-lt"/>
                        </a:rPr>
                        <a:t>Случай 0</a:t>
                      </a:r>
                      <a:endParaRPr lang="ru-RU" sz="20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71" marR="457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j-lt"/>
                        </a:rPr>
                        <a:t>0</a:t>
                      </a:r>
                      <a:endParaRPr lang="ru-RU" sz="20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71" marR="457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</a:rPr>
                        <a:t>0</a:t>
                      </a:r>
                      <a:endParaRPr lang="ru-RU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71" marR="45771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346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j-lt"/>
                        </a:rPr>
                        <a:t>7.</a:t>
                      </a:r>
                      <a:endParaRPr lang="ru-RU" sz="20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71" marR="45771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</a:rPr>
                        <a:t>Удельный вес необследованных беременных, поступивших в </a:t>
                      </a:r>
                      <a:r>
                        <a:rPr lang="ru-RU" sz="2000" dirty="0" smtClean="0">
                          <a:effectLst/>
                          <a:latin typeface="+mj-lt"/>
                        </a:rPr>
                        <a:t>стационар</a:t>
                      </a:r>
                      <a:endParaRPr lang="ru-RU" sz="2000" dirty="0">
                        <a:effectLst/>
                        <a:latin typeface="+mj-lt"/>
                      </a:endParaRPr>
                    </a:p>
                  </a:txBody>
                  <a:tcPr marL="45771" marR="457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</a:rPr>
                        <a:t>Случай 0</a:t>
                      </a:r>
                      <a:endParaRPr lang="ru-RU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71" marR="457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j-lt"/>
                        </a:rPr>
                        <a:t>0</a:t>
                      </a:r>
                      <a:endParaRPr lang="ru-RU" sz="20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71" marR="457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</a:rPr>
                        <a:t>0</a:t>
                      </a:r>
                      <a:endParaRPr lang="ru-RU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71" marR="45771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569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j-lt"/>
                        </a:rPr>
                        <a:t>8.</a:t>
                      </a:r>
                      <a:endParaRPr lang="ru-RU" sz="20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71" marR="4577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</a:rPr>
                        <a:t>Детская смертность на </a:t>
                      </a:r>
                      <a:r>
                        <a:rPr lang="ru-RU" sz="2000" dirty="0" smtClean="0">
                          <a:effectLst/>
                          <a:latin typeface="+mj-lt"/>
                        </a:rPr>
                        <a:t>дому</a:t>
                      </a:r>
                      <a:endParaRPr lang="ru-RU" sz="2000" dirty="0">
                        <a:effectLst/>
                        <a:latin typeface="+mj-lt"/>
                      </a:endParaRPr>
                    </a:p>
                  </a:txBody>
                  <a:tcPr marL="45771" marR="457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</a:rPr>
                        <a:t>Случай 0</a:t>
                      </a:r>
                      <a:endParaRPr lang="ru-RU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71" marR="457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j-lt"/>
                        </a:rPr>
                        <a:t>0</a:t>
                      </a:r>
                      <a:endParaRPr lang="ru-RU" sz="20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71" marR="457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j-lt"/>
                        </a:rPr>
                        <a:t>0</a:t>
                      </a:r>
                      <a:endParaRPr lang="ru-RU" sz="20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71" marR="45771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286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j-lt"/>
                        </a:rPr>
                        <a:t>9.</a:t>
                      </a:r>
                      <a:endParaRPr lang="ru-RU" sz="20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71" marR="457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</a:rPr>
                        <a:t>Охват вакцинацией детей согласно Национального плана прививок</a:t>
                      </a:r>
                      <a:endParaRPr lang="ru-RU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71" marR="457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j-lt"/>
                        </a:rPr>
                        <a:t>95%</a:t>
                      </a:r>
                      <a:endParaRPr lang="ru-RU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71" marR="457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j-lt"/>
                        </a:rPr>
                        <a:t>Не менее 95%</a:t>
                      </a:r>
                      <a:endParaRPr lang="ru-RU" sz="20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71" marR="457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</a:rPr>
                        <a:t> </a:t>
                      </a:r>
                      <a:r>
                        <a:rPr lang="ru-RU" sz="2000" dirty="0" smtClean="0">
                          <a:effectLst/>
                          <a:latin typeface="+mj-lt"/>
                        </a:rPr>
                        <a:t>96%</a:t>
                      </a:r>
                      <a:endParaRPr lang="ru-RU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71" marR="45771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86525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69279323"/>
              </p:ext>
            </p:extLst>
          </p:nvPr>
        </p:nvGraphicFramePr>
        <p:xfrm>
          <a:off x="781051" y="513498"/>
          <a:ext cx="11036877" cy="5788727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58757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94303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45251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7156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58218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9344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</a:rPr>
                        <a:t>10.</a:t>
                      </a:r>
                      <a:endParaRPr lang="ru-RU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71" marR="457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+mj-lt"/>
                        </a:rPr>
                        <a:t>Обследование охвата детей до 1 года </a:t>
                      </a:r>
                      <a:r>
                        <a:rPr lang="ru-RU" sz="2000" b="0" dirty="0" err="1">
                          <a:effectLst/>
                          <a:latin typeface="+mj-lt"/>
                        </a:rPr>
                        <a:t>проактивным</a:t>
                      </a:r>
                      <a:r>
                        <a:rPr lang="ru-RU" sz="2000" b="0" dirty="0">
                          <a:effectLst/>
                          <a:latin typeface="+mj-lt"/>
                        </a:rPr>
                        <a:t> наблюдением и скринингом</a:t>
                      </a:r>
                      <a:endParaRPr lang="ru-RU" sz="2000" b="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71" marR="457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effectLst/>
                          <a:latin typeface="+mj-lt"/>
                        </a:rPr>
                        <a:t>Всего</a:t>
                      </a:r>
                      <a:r>
                        <a:rPr lang="ru-RU" sz="2000" b="0" baseline="0" dirty="0" smtClean="0">
                          <a:effectLst/>
                          <a:latin typeface="+mj-lt"/>
                        </a:rPr>
                        <a:t> детей до года 279, наблюдение и </a:t>
                      </a:r>
                      <a:r>
                        <a:rPr lang="ru-RU" sz="2000" b="0" baseline="0" dirty="0" err="1" smtClean="0">
                          <a:effectLst/>
                          <a:latin typeface="+mj-lt"/>
                        </a:rPr>
                        <a:t>скрининги</a:t>
                      </a:r>
                      <a:r>
                        <a:rPr lang="ru-RU" sz="2000" b="0" baseline="0" dirty="0" smtClean="0">
                          <a:effectLst/>
                          <a:latin typeface="+mj-lt"/>
                        </a:rPr>
                        <a:t> проведены всем детям</a:t>
                      </a:r>
                      <a:endParaRPr lang="ru-RU" sz="2000" b="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71" marR="457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+mj-lt"/>
                        </a:rPr>
                        <a:t>100%</a:t>
                      </a:r>
                      <a:endParaRPr lang="ru-RU" sz="2000" b="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71" marR="457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+mj-lt"/>
                        </a:rPr>
                        <a:t> </a:t>
                      </a:r>
                      <a:r>
                        <a:rPr lang="ru-RU" sz="2000" b="0" dirty="0" smtClean="0">
                          <a:effectLst/>
                          <a:latin typeface="+mj-lt"/>
                        </a:rPr>
                        <a:t>100%</a:t>
                      </a:r>
                      <a:endParaRPr lang="ru-RU" sz="2000" b="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71" marR="45771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33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j-lt"/>
                        </a:rPr>
                        <a:t>11.</a:t>
                      </a:r>
                      <a:endParaRPr lang="ru-RU" sz="20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71" marR="457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</a:rPr>
                        <a:t>Удельный вес мертворождения</a:t>
                      </a:r>
                      <a:endParaRPr lang="ru-RU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71" marR="457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7800" algn="l"/>
                        </a:tabLst>
                      </a:pPr>
                      <a:r>
                        <a:rPr lang="ru-RU" sz="2000" dirty="0">
                          <a:effectLst/>
                          <a:latin typeface="+mj-lt"/>
                        </a:rPr>
                        <a:t>На 1 000 родившимися живыми и мертвыми</a:t>
                      </a:r>
                      <a:r>
                        <a:rPr lang="ru-RU" sz="2000" dirty="0" smtClean="0">
                          <a:effectLst/>
                          <a:latin typeface="+mj-lt"/>
                        </a:rPr>
                        <a:t>.</a:t>
                      </a:r>
                      <a:endParaRPr lang="ru-RU" sz="200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45771" marR="457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</a:rPr>
                        <a:t>0</a:t>
                      </a:r>
                      <a:endParaRPr lang="ru-RU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71" marR="457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j-lt"/>
                        </a:rPr>
                        <a:t>0</a:t>
                      </a:r>
                      <a:endParaRPr lang="ru-RU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71" marR="45771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208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</a:rPr>
                        <a:t>12.</a:t>
                      </a:r>
                      <a:endParaRPr lang="ru-RU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71" marR="45771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+mj-lt"/>
                        </a:rPr>
                        <a:t>Удельный вес, не диагносцированных случаев ВПР </a:t>
                      </a:r>
                      <a:r>
                        <a:rPr lang="kk-KZ" sz="2000" dirty="0" smtClean="0">
                          <a:effectLst/>
                          <a:latin typeface="+mj-lt"/>
                        </a:rPr>
                        <a:t>плода</a:t>
                      </a:r>
                      <a:endParaRPr lang="ru-RU" sz="2000" dirty="0">
                        <a:effectLst/>
                        <a:latin typeface="+mj-lt"/>
                      </a:endParaRPr>
                    </a:p>
                  </a:txBody>
                  <a:tcPr marL="45771" marR="457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7800" algn="l"/>
                        </a:tabLst>
                      </a:pPr>
                      <a:r>
                        <a:rPr lang="ru-RU" sz="2000" dirty="0" smtClean="0">
                          <a:effectLst/>
                          <a:latin typeface="+mj-lt"/>
                        </a:rPr>
                        <a:t>Случаев</a:t>
                      </a:r>
                      <a:r>
                        <a:rPr lang="ru-RU" sz="2000" baseline="0" dirty="0" smtClean="0">
                          <a:effectLst/>
                          <a:latin typeface="+mj-lt"/>
                        </a:rPr>
                        <a:t> ВПР 4</a:t>
                      </a:r>
                      <a:r>
                        <a:rPr lang="ru-RU" sz="2000" dirty="0" smtClean="0">
                          <a:effectLst/>
                          <a:latin typeface="+mj-lt"/>
                        </a:rPr>
                        <a:t>, все </a:t>
                      </a:r>
                      <a:r>
                        <a:rPr lang="ru-RU" sz="2000" dirty="0" err="1" smtClean="0">
                          <a:effectLst/>
                          <a:latin typeface="+mj-lt"/>
                        </a:rPr>
                        <a:t>диагносцированы</a:t>
                      </a:r>
                      <a:r>
                        <a:rPr lang="ru-RU" sz="2000" dirty="0" smtClean="0">
                          <a:effectLst/>
                          <a:latin typeface="+mj-lt"/>
                        </a:rPr>
                        <a:t>.</a:t>
                      </a:r>
                      <a:r>
                        <a:rPr lang="ru-RU" sz="2000" baseline="0" dirty="0" smtClean="0">
                          <a:effectLst/>
                          <a:latin typeface="+mj-lt"/>
                        </a:rPr>
                        <a:t> 1 ВПР, после рождения которые могли оказаться несовместимыми для жизни, были вовремя прерваны.</a:t>
                      </a:r>
                      <a:endParaRPr lang="ru-RU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71" marR="457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j-lt"/>
                        </a:rPr>
                        <a:t>100%</a:t>
                      </a:r>
                      <a:endParaRPr lang="ru-RU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71" marR="4577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j-lt"/>
                        </a:rPr>
                        <a:t>100%</a:t>
                      </a:r>
                      <a:endParaRPr lang="ru-RU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71" marR="45771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35769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878158804"/>
              </p:ext>
            </p:extLst>
          </p:nvPr>
        </p:nvGraphicFramePr>
        <p:xfrm>
          <a:off x="415506" y="1158122"/>
          <a:ext cx="11360988" cy="4591795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60959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63994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5620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5755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9768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0865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</a:rPr>
                        <a:t>13.</a:t>
                      </a:r>
                      <a:endParaRPr lang="ru-RU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544" marR="5354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+mj-lt"/>
                        </a:rPr>
                        <a:t>Удельный вес подростковой беременности</a:t>
                      </a:r>
                      <a:endParaRPr lang="ru-RU" sz="2000" b="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544" marR="5354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7800" algn="l"/>
                        </a:tabLst>
                      </a:pPr>
                      <a:endParaRPr lang="ru-RU" sz="2000" b="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544" marR="53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+mj-lt"/>
                        </a:rPr>
                        <a:t>0</a:t>
                      </a:r>
                      <a:endParaRPr lang="ru-RU" sz="2000" b="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544" marR="53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effectLst/>
                          <a:latin typeface="+mj-lt"/>
                        </a:rPr>
                        <a:t>2-3,0 </a:t>
                      </a:r>
                      <a:r>
                        <a:rPr lang="ru-RU" sz="2000" b="0" dirty="0">
                          <a:effectLst/>
                          <a:latin typeface="+mj-lt"/>
                        </a:rPr>
                        <a:t>%</a:t>
                      </a:r>
                      <a:endParaRPr lang="ru-RU" sz="2000" b="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544" marR="53544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952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</a:rPr>
                        <a:t>14.</a:t>
                      </a:r>
                      <a:endParaRPr lang="ru-RU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544" marR="5354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</a:rPr>
                        <a:t>Наличие обоснованных</a:t>
                      </a:r>
                      <a:r>
                        <a:rPr lang="ru-RU" sz="2000" spc="5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2000" spc="5" dirty="0" smtClean="0">
                          <a:effectLst/>
                          <a:latin typeface="+mj-lt"/>
                        </a:rPr>
                        <a:t>обращении </a:t>
                      </a:r>
                      <a:r>
                        <a:rPr lang="ru-RU" sz="2000" spc="5" dirty="0">
                          <a:effectLst/>
                          <a:latin typeface="+mj-lt"/>
                        </a:rPr>
                        <a:t>на качество оказания медицинских услуг</a:t>
                      </a:r>
                      <a:endParaRPr lang="ru-RU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544" marR="5354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7800" algn="l"/>
                        </a:tabLst>
                      </a:pPr>
                      <a:r>
                        <a:rPr lang="ru-RU" sz="2000" dirty="0">
                          <a:effectLst/>
                          <a:latin typeface="+mj-lt"/>
                        </a:rPr>
                        <a:t>Случаев обоснованных</a:t>
                      </a:r>
                      <a:r>
                        <a:rPr lang="ru-RU" sz="2000" spc="5" dirty="0">
                          <a:effectLst/>
                          <a:latin typeface="+mj-lt"/>
                        </a:rPr>
                        <a:t> обращений и </a:t>
                      </a:r>
                      <a:r>
                        <a:rPr lang="ru-RU" sz="2000" dirty="0">
                          <a:effectLst/>
                          <a:latin typeface="+mj-lt"/>
                        </a:rPr>
                        <a:t>жалоб на качество </a:t>
                      </a:r>
                      <a:r>
                        <a:rPr lang="ru-RU" sz="2000" spc="5" dirty="0">
                          <a:effectLst/>
                          <a:latin typeface="+mj-lt"/>
                        </a:rPr>
                        <a:t>не было</a:t>
                      </a:r>
                      <a:endParaRPr lang="ru-RU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544" marR="53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</a:rPr>
                        <a:t>0</a:t>
                      </a:r>
                      <a:endParaRPr lang="ru-RU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544" marR="53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</a:rPr>
                        <a:t>0</a:t>
                      </a:r>
                      <a:endParaRPr lang="ru-RU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544" marR="53544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776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</a:rPr>
                        <a:t>15.</a:t>
                      </a:r>
                      <a:endParaRPr lang="ru-RU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544" marR="5354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j-lt"/>
                        </a:rPr>
                        <a:t>Снижение дефицита кадров</a:t>
                      </a:r>
                      <a:endParaRPr lang="ru-RU" sz="20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544" marR="5354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7800" algn="l"/>
                        </a:tabLst>
                      </a:pPr>
                      <a:endParaRPr lang="ru-RU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544" marR="53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j-lt"/>
                        </a:rPr>
                        <a:t>0%</a:t>
                      </a:r>
                      <a:endParaRPr lang="ru-RU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544" marR="53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</a:rPr>
                        <a:t>100%. Дефицита </a:t>
                      </a:r>
                      <a:r>
                        <a:rPr lang="ru-RU" sz="2000" dirty="0" err="1">
                          <a:effectLst/>
                          <a:latin typeface="+mj-lt"/>
                        </a:rPr>
                        <a:t>акушер-гинекологов</a:t>
                      </a:r>
                      <a:r>
                        <a:rPr lang="ru-RU" sz="2000" dirty="0">
                          <a:effectLst/>
                          <a:latin typeface="+mj-lt"/>
                        </a:rPr>
                        <a:t> нет</a:t>
                      </a:r>
                      <a:endParaRPr lang="ru-RU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544" marR="53544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5244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145009693"/>
              </p:ext>
            </p:extLst>
          </p:nvPr>
        </p:nvGraphicFramePr>
        <p:xfrm>
          <a:off x="327314" y="89978"/>
          <a:ext cx="11677649" cy="67680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175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09812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17410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2918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5449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19125">
                <a:tc gridSpan="5"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7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Индикаторы оценки деятельности предприятий </a:t>
                      </a:r>
                      <a:r>
                        <a:rPr lang="ru-RU" sz="17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родовспоможения</a:t>
                      </a:r>
                    </a:p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7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</a:t>
                      </a:r>
                      <a:r>
                        <a:rPr lang="ru-RU" sz="17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7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17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МО имеющие родильные койки</a:t>
                      </a:r>
                      <a:r>
                        <a:rPr lang="ru-RU" sz="17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7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70" marR="3607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3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70" marR="360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Отсутствие материнской смертности, предотвратимой на уровне стационара.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70" marR="360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Случай</a:t>
                      </a:r>
                      <a:endParaRPr lang="ru-RU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70" marR="360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70" marR="360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70" marR="3607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3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70" marR="360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 перинатальной смертности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70" marR="360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1000 живо и мертворожденных</a:t>
                      </a:r>
                      <a:endParaRPr lang="ru-RU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70" marR="360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70" marR="360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70" marR="3607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3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70" marR="360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 ранней неонатальной смертности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70" marR="360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1000 живорожденных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70" marR="360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70" marR="360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70" marR="3607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43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70" marR="360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r>
                        <a:rPr lang="ru-RU" sz="17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7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интрана</a:t>
                      </a:r>
                      <a:r>
                        <a:rPr lang="ru-RU" sz="17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тальной</a:t>
                      </a:r>
                      <a:r>
                        <a:rPr lang="ru-RU" sz="17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смертности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70" marR="360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 живо и мертворожденных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70" marR="360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70" marR="360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70" marR="3607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147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ru-RU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70" marR="3607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всего критических ситуации на уровне </a:t>
                      </a:r>
                      <a:r>
                        <a:rPr lang="ru-RU" sz="17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стационара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70" marR="360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70" marR="360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70" marR="360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70" marR="3607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147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ru-RU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70" marR="360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послеоперационных </a:t>
                      </a:r>
                      <a:r>
                        <a:rPr lang="ru-RU" sz="17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осложнений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70" marR="360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70" marR="360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70" marR="360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70" marR="36070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147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  <a:endParaRPr lang="ru-RU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70" marR="360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массивных послеродовых </a:t>
                      </a:r>
                      <a:r>
                        <a:rPr lang="ru-RU" sz="17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кровотечений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70" marR="360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70" marR="360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0,08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70" marR="360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70" marR="36070" marT="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6862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</a:t>
                      </a:r>
                      <a:endParaRPr lang="ru-RU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70" marR="3607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Отсутствие внутрибольничной инфекции,  связанных с оказанием медицинской помощи (ВБИ</a:t>
                      </a:r>
                      <a:r>
                        <a:rPr lang="ru-RU" sz="17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70" marR="360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случай</a:t>
                      </a:r>
                      <a:endParaRPr lang="ru-RU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70" marR="360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70" marR="360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70" marR="36070" marT="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5147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</a:t>
                      </a:r>
                      <a:endParaRPr lang="ru-RU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70" marR="3607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обоснованных </a:t>
                      </a:r>
                      <a:r>
                        <a:rPr lang="ru-RU" sz="17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обращений на качество оказания медицинских </a:t>
                      </a:r>
                      <a:r>
                        <a:rPr lang="ru-RU" sz="1700" spc="5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70" marR="360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70" marR="360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70" marR="360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70" marR="36070" marT="0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176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</a:t>
                      </a:r>
                      <a:endParaRPr lang="ru-RU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70" marR="3607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дефицита медицинских кадров; 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70" marR="360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акушерстве при условии 1 уровня родовспоможения на уровне стационара в текущем году дефицита кадров нет. </a:t>
                      </a:r>
                      <a:endParaRPr lang="ru-RU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70" marR="360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7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70" marR="360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70" marR="36070" marT="0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35509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023045107"/>
              </p:ext>
            </p:extLst>
          </p:nvPr>
        </p:nvGraphicFramePr>
        <p:xfrm>
          <a:off x="457200" y="216578"/>
          <a:ext cx="11277600" cy="6452649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412386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2451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03675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7181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734816">
                <a:tc gridSpan="4"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Индикаторы оценки деятельности  предприятий на уровне стационарной помощи </a:t>
                      </a:r>
                      <a:r>
                        <a:rPr lang="ru-RU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детства</a:t>
                      </a:r>
                    </a:p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( 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в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т.ч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. МО имеющие детские койки</a:t>
                      </a:r>
                      <a:r>
                        <a:rPr lang="ru-RU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)</a:t>
                      </a:r>
                      <a:endParaRPr lang="ru-RU" sz="1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38870" marR="3887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6495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Снижение больничной летальности </a:t>
                      </a:r>
                      <a:endParaRPr lang="ru-RU" sz="16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70" marR="388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j-lt"/>
                        </a:rPr>
                        <a:t>Случаев 0</a:t>
                      </a:r>
                      <a:endParaRPr lang="ru-RU" sz="16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70" marR="388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j-lt"/>
                        </a:rPr>
                        <a:t>В </a:t>
                      </a:r>
                      <a:r>
                        <a:rPr lang="ru-RU" sz="1600" dirty="0">
                          <a:effectLst/>
                          <a:latin typeface="+mj-lt"/>
                        </a:rPr>
                        <a:t>2022 г </a:t>
                      </a:r>
                      <a:r>
                        <a:rPr lang="ru-RU" sz="1600" dirty="0" smtClean="0">
                          <a:effectLst/>
                          <a:latin typeface="+mj-lt"/>
                        </a:rPr>
                        <a:t>- 0. В 2023 г – 0.</a:t>
                      </a:r>
                      <a:endParaRPr lang="ru-RU" sz="16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70" marR="388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j-lt"/>
                        </a:rPr>
                        <a:t>0</a:t>
                      </a:r>
                      <a:endParaRPr lang="ru-RU" sz="16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70" marR="3887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911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Отсутствие повторной госпитализации в течение месяца по поводу одного и того же </a:t>
                      </a:r>
                      <a:r>
                        <a:rPr lang="ru-RU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заболевания</a:t>
                      </a:r>
                      <a:endParaRPr lang="ru-RU" sz="1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70" marR="388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j-lt"/>
                        </a:rPr>
                        <a:t>%</a:t>
                      </a:r>
                      <a:endParaRPr lang="ru-RU" sz="16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70" marR="388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j-lt"/>
                        </a:rPr>
                        <a:t>0,05</a:t>
                      </a:r>
                      <a:endParaRPr lang="ru-RU" sz="16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70" marR="388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j-lt"/>
                        </a:rPr>
                        <a:t>0</a:t>
                      </a:r>
                      <a:endParaRPr lang="ru-RU" sz="16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70" marR="3887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128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Отсутствие внутрибольничной инфекции,  связанных с оказанием медицинской помощи (ВБИ</a:t>
                      </a:r>
                      <a:r>
                        <a:rPr lang="ru-RU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)</a:t>
                      </a:r>
                      <a:endParaRPr lang="ru-RU" sz="1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38870" marR="388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j-lt"/>
                        </a:rPr>
                        <a:t>Случай</a:t>
                      </a:r>
                      <a:endParaRPr lang="ru-RU" sz="16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70" marR="388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j-lt"/>
                        </a:rPr>
                        <a:t>0</a:t>
                      </a:r>
                      <a:endParaRPr lang="ru-RU" sz="16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70" marR="388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j-lt"/>
                        </a:rPr>
                        <a:t>0</a:t>
                      </a:r>
                      <a:endParaRPr lang="ru-RU" sz="16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70" marR="3887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1053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Увеличение выживаемости детей</a:t>
                      </a:r>
                      <a:endParaRPr lang="ru-RU" sz="1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70" marR="388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j-lt"/>
                        </a:rPr>
                        <a:t>Показатель выживаемости детей рассчитывается как соотношение числа мертворожденных плюс умерших в первые 7 суток к общему числу родившихся </a:t>
                      </a:r>
                      <a:endParaRPr lang="ru-RU" sz="16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70" marR="388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j-lt"/>
                        </a:rPr>
                        <a:t>На 5% от предыдущего периода</a:t>
                      </a:r>
                      <a:endParaRPr lang="ru-RU" sz="16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70" marR="388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70" marR="3887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2010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223875"/>
              </p:ext>
            </p:extLst>
          </p:nvPr>
        </p:nvGraphicFramePr>
        <p:xfrm>
          <a:off x="365095" y="197163"/>
          <a:ext cx="11461810" cy="6226116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51210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70785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7587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65945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40650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99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74" marR="2177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u="none" strike="noStrike" dirty="0">
                          <a:effectLst/>
                        </a:rPr>
                        <a:t>Утяжеления состояния в </a:t>
                      </a:r>
                      <a:r>
                        <a:rPr lang="ru-RU" sz="1400" b="0" u="none" strike="noStrike" dirty="0" smtClean="0">
                          <a:effectLst/>
                        </a:rPr>
                        <a:t>стационаре</a:t>
                      </a:r>
                      <a:endParaRPr lang="ru-RU" sz="1400" b="0" dirty="0">
                        <a:effectLst/>
                      </a:endParaRPr>
                    </a:p>
                  </a:txBody>
                  <a:tcPr marL="21774" marR="217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%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74" marR="217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0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74" marR="217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0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74" marR="21774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963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74" marR="2177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Удельный вес всего критических ситуации на уровне </a:t>
                      </a:r>
                      <a:r>
                        <a:rPr lang="ru-RU" sz="1400" dirty="0" smtClean="0">
                          <a:effectLst/>
                        </a:rPr>
                        <a:t>стационара</a:t>
                      </a:r>
                      <a:endParaRPr lang="ru-RU" sz="1400" dirty="0">
                        <a:effectLst/>
                      </a:endParaRPr>
                    </a:p>
                  </a:txBody>
                  <a:tcPr marL="21774" marR="217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случай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74" marR="217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74" marR="217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За </a:t>
                      </a:r>
                      <a:r>
                        <a:rPr lang="ru-RU" sz="1400" dirty="0" smtClean="0">
                          <a:effectLst/>
                        </a:rPr>
                        <a:t>12 </a:t>
                      </a:r>
                      <a:r>
                        <a:rPr lang="ru-RU" sz="1400" dirty="0">
                          <a:effectLst/>
                        </a:rPr>
                        <a:t>месяцев </a:t>
                      </a:r>
                      <a:r>
                        <a:rPr lang="ru-RU" sz="1400" dirty="0" smtClean="0">
                          <a:effectLst/>
                        </a:rPr>
                        <a:t>2022г  было </a:t>
                      </a:r>
                      <a:r>
                        <a:rPr lang="ru-RU" sz="1400" dirty="0">
                          <a:effectLst/>
                        </a:rPr>
                        <a:t>выписано </a:t>
                      </a:r>
                      <a:r>
                        <a:rPr lang="ru-RU" sz="1400" dirty="0" smtClean="0">
                          <a:effectLst/>
                        </a:rPr>
                        <a:t>392</a:t>
                      </a:r>
                      <a:r>
                        <a:rPr lang="ru-RU" sz="1400" baseline="0" dirty="0" smtClean="0">
                          <a:effectLst/>
                        </a:rPr>
                        <a:t> </a:t>
                      </a:r>
                      <a:r>
                        <a:rPr lang="ru-RU" sz="1400" dirty="0" smtClean="0">
                          <a:effectLst/>
                        </a:rPr>
                        <a:t> детей. За 12 </a:t>
                      </a:r>
                      <a:r>
                        <a:rPr lang="ru-RU" sz="1400" dirty="0">
                          <a:effectLst/>
                        </a:rPr>
                        <a:t>месяцев </a:t>
                      </a:r>
                      <a:r>
                        <a:rPr lang="ru-RU" sz="1400" dirty="0" smtClean="0">
                          <a:effectLst/>
                        </a:rPr>
                        <a:t>2023 г  выписано – 645 детей.</a:t>
                      </a:r>
                      <a:r>
                        <a:rPr lang="ru-RU" sz="1400" baseline="0" dirty="0" smtClean="0">
                          <a:effectLst/>
                        </a:rPr>
                        <a:t> 27 </a:t>
                      </a:r>
                      <a:r>
                        <a:rPr lang="ru-RU" sz="1400" dirty="0" smtClean="0">
                          <a:effectLst/>
                        </a:rPr>
                        <a:t>случая</a:t>
                      </a:r>
                      <a:r>
                        <a:rPr lang="ru-RU" sz="1400" baseline="0" dirty="0" smtClean="0">
                          <a:effectLst/>
                        </a:rPr>
                        <a:t> с</a:t>
                      </a:r>
                      <a:r>
                        <a:rPr lang="ru-RU" sz="1400" dirty="0" smtClean="0">
                          <a:effectLst/>
                        </a:rPr>
                        <a:t> пневмонией. Критических ситуации не было.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74" marR="21774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314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7.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74" marR="217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Снижение средней длительности пребывания больного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74" marR="217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Койко</a:t>
                      </a:r>
                      <a:r>
                        <a:rPr lang="ru-RU" sz="1400" dirty="0">
                          <a:effectLst/>
                        </a:rPr>
                        <a:t>/день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74" marR="217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 5% от предыдущего периода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74" marR="217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 среднем ежегодно </a:t>
                      </a:r>
                      <a:r>
                        <a:rPr lang="ru-RU" sz="1400" dirty="0" err="1" smtClean="0">
                          <a:effectLst/>
                        </a:rPr>
                        <a:t>койко</a:t>
                      </a:r>
                      <a:r>
                        <a:rPr lang="ru-RU" sz="1400" dirty="0" smtClean="0">
                          <a:effectLst/>
                        </a:rPr>
                        <a:t>/день равняется </a:t>
                      </a:r>
                      <a:r>
                        <a:rPr lang="ru-RU" sz="1400" dirty="0">
                          <a:effectLst/>
                        </a:rPr>
                        <a:t>6 – 7 дней.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74" marR="21774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3963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74" marR="2177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Снижение экстренной госпитализации на 5% от предыдущего периода</a:t>
                      </a:r>
                      <a:r>
                        <a:rPr lang="ru-RU" sz="1400" u="none" strike="noStrike" dirty="0">
                          <a:effectLst/>
                        </a:rPr>
                        <a:t> </a:t>
                      </a:r>
                      <a:endParaRPr lang="ru-RU" sz="1400" dirty="0">
                        <a:effectLst/>
                      </a:endParaRPr>
                    </a:p>
                  </a:txBody>
                  <a:tcPr marL="21774" marR="217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%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74" marR="217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 5% от предыдущего периода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74" marR="217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Снижения экстренной госпитализации </a:t>
                      </a:r>
                      <a:r>
                        <a:rPr lang="ru-RU" sz="1400" dirty="0" smtClean="0">
                          <a:effectLst/>
                        </a:rPr>
                        <a:t>в детское</a:t>
                      </a:r>
                      <a:r>
                        <a:rPr lang="ru-RU" sz="1400" baseline="0" dirty="0" smtClean="0">
                          <a:effectLst/>
                        </a:rPr>
                        <a:t> отделение </a:t>
                      </a:r>
                      <a:r>
                        <a:rPr lang="ru-RU" sz="1400" dirty="0" smtClean="0">
                          <a:effectLst/>
                        </a:rPr>
                        <a:t>не </a:t>
                      </a:r>
                      <a:r>
                        <a:rPr lang="ru-RU" sz="1400" dirty="0">
                          <a:effectLst/>
                        </a:rPr>
                        <a:t>наблюдается. </a:t>
                      </a:r>
                      <a:r>
                        <a:rPr lang="ru-RU" sz="1400" dirty="0" smtClean="0">
                          <a:effectLst/>
                        </a:rPr>
                        <a:t>Это связано с  тем, что всех плановых детей РБ лечит на уровне АПП, с учетом </a:t>
                      </a:r>
                      <a:r>
                        <a:rPr lang="ru-RU" sz="1400" dirty="0" err="1" smtClean="0">
                          <a:effectLst/>
                        </a:rPr>
                        <a:t>затратоёмкости</a:t>
                      </a:r>
                      <a:r>
                        <a:rPr lang="ru-RU" sz="1400" dirty="0" smtClean="0">
                          <a:effectLst/>
                        </a:rPr>
                        <a:t> лечение</a:t>
                      </a:r>
                      <a:r>
                        <a:rPr lang="ru-RU" sz="1400" baseline="0" dirty="0" smtClean="0">
                          <a:effectLst/>
                        </a:rPr>
                        <a:t> на уровне АПП выгоднее. Также есть нозологии, которые должны лечиться в специализированных отделениях, например как эпилепсия, ДЦП, </a:t>
                      </a:r>
                      <a:r>
                        <a:rPr lang="ru-RU" sz="1400" baseline="0" dirty="0" err="1" smtClean="0">
                          <a:effectLst/>
                        </a:rPr>
                        <a:t>онкогематология</a:t>
                      </a:r>
                      <a:r>
                        <a:rPr lang="ru-RU" sz="1400" baseline="0" dirty="0" smtClean="0">
                          <a:effectLst/>
                        </a:rPr>
                        <a:t>, почечные заболевания.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74" marR="21774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96091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967197469"/>
              </p:ext>
            </p:extLst>
          </p:nvPr>
        </p:nvGraphicFramePr>
        <p:xfrm>
          <a:off x="540326" y="1368470"/>
          <a:ext cx="10917944" cy="4311893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49876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8528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3936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3878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05574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3118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9.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Наличие обоснованных </a:t>
                      </a:r>
                      <a:r>
                        <a:rPr lang="ru-RU" sz="1400" b="0" spc="5" dirty="0" smtClean="0">
                          <a:effectLst/>
                        </a:rPr>
                        <a:t>обращений </a:t>
                      </a:r>
                      <a:r>
                        <a:rPr lang="ru-RU" sz="1400" b="0" spc="5" dirty="0">
                          <a:effectLst/>
                        </a:rPr>
                        <a:t>на качество оказания медицинских </a:t>
                      </a:r>
                      <a:r>
                        <a:rPr lang="ru-RU" sz="1400" b="0" spc="5" dirty="0" smtClean="0">
                          <a:effectLst/>
                        </a:rPr>
                        <a:t>услуг</a:t>
                      </a:r>
                      <a:endParaRPr lang="ru-RU" sz="1400" b="0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 2023 год всего обращений</a:t>
                      </a:r>
                      <a:r>
                        <a:rPr lang="ru-RU" sz="14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baseline="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Е-</a:t>
                      </a:r>
                      <a:r>
                        <a:rPr lang="kk-KZ" sz="14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өтініш – 2</a:t>
                      </a:r>
                      <a:endParaRPr lang="en-US" sz="1400" b="0" baseline="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Call</a:t>
                      </a:r>
                      <a:r>
                        <a:rPr lang="ru-RU" sz="14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центр – 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Через УЗ – 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ККМФД – 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 телефону -0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baseline="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 b="0" baseline="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</a:rPr>
                        <a:t>Из них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Обоснованных –  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Необоснованных – 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Частично обоснованные - 0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Заголовок 1">
            <a:extLst>
              <a:ext uri="{FF2B5EF4-FFF2-40B4-BE49-F238E27FC236}">
                <a16:creationId xmlns="" xmlns:a16="http://schemas.microsoft.com/office/drawing/2014/main" id="{8B873073-47CF-4641-A83A-4F09EBEC2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247651"/>
            <a:ext cx="10353761" cy="722167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Обращения  граждан</a:t>
            </a:r>
            <a:endParaRPr lang="x-non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1159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B873073-47CF-4641-A83A-4F09EBEC2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247651"/>
            <a:ext cx="10353761" cy="72216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 по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 направлениям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endParaRPr lang="x-non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ED45D5D-1D76-499B-9280-7315BC0B9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488" y="1173192"/>
            <a:ext cx="10558732" cy="5262114"/>
          </a:xfrm>
        </p:spPr>
        <p:txBody>
          <a:bodyPr>
            <a:noAutofit/>
          </a:bodyPr>
          <a:lstStyle/>
          <a:p>
            <a:pPr algn="just"/>
            <a:r>
              <a:rPr lang="ru-RU" sz="12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Обеспечить родовспомогательные организации и ПМСП оборудованием для проведения </a:t>
            </a:r>
            <a:r>
              <a:rPr lang="ru-RU" sz="1200" dirty="0" err="1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аудиологического</a:t>
            </a:r>
            <a:r>
              <a:rPr lang="ru-RU" sz="12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и психофизического </a:t>
            </a:r>
            <a:r>
              <a:rPr lang="ru-RU" sz="1200" dirty="0" err="1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скринингов</a:t>
            </a:r>
            <a:r>
              <a:rPr lang="ru-RU" sz="12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- В </a:t>
            </a:r>
            <a:r>
              <a:rPr lang="ru-RU" sz="1200" dirty="0" err="1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Жарминской</a:t>
            </a:r>
            <a:r>
              <a:rPr lang="ru-RU" sz="12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РБ для родильного отделения ранее применялся аппарат </a:t>
            </a:r>
            <a:r>
              <a:rPr lang="ru-RU" sz="1200" dirty="0" err="1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аудиологического</a:t>
            </a:r>
            <a:r>
              <a:rPr lang="ru-RU" sz="12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скрининга . </a:t>
            </a:r>
            <a:r>
              <a:rPr lang="ru-RU" sz="1200" dirty="0" err="1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Аудиологический</a:t>
            </a:r>
            <a:r>
              <a:rPr lang="ru-RU" sz="12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скрининг: 102 детей целевой группы;  методом регистрации ЗВОАЭ обследованы - 99 (97%) детей,  КСВП -99  (</a:t>
            </a:r>
            <a:r>
              <a:rPr lang="kk-KZ" sz="12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97 </a:t>
            </a:r>
            <a:r>
              <a:rPr lang="ru-RU" sz="12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%), из них с результатом «не прошел» -  0(0%),  направлены к </a:t>
            </a:r>
            <a:r>
              <a:rPr lang="ru-RU" sz="1200" dirty="0" err="1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сурдологу</a:t>
            </a:r>
            <a:r>
              <a:rPr lang="ru-RU" sz="12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- 0(0%);</a:t>
            </a:r>
          </a:p>
          <a:p>
            <a:pPr algn="just"/>
            <a:r>
              <a:rPr lang="ru-RU" sz="12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Провести анализ деятельности действующих кабинетов развития ребенка- В кабинете КРР работает медсестра, обученная методам работы с детьми, проведению </a:t>
            </a:r>
            <a:r>
              <a:rPr lang="ru-RU" sz="1200" dirty="0" err="1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скринингов</a:t>
            </a:r>
            <a:r>
              <a:rPr lang="ru-RU" sz="12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. За 1</a:t>
            </a:r>
            <a:r>
              <a:rPr lang="kk-KZ" sz="12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2</a:t>
            </a:r>
            <a:r>
              <a:rPr lang="ru-RU" sz="12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месяцев 2023 г. подлежало психофизическому скринингу– </a:t>
            </a:r>
            <a:r>
              <a:rPr lang="kk-KZ" sz="12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1751 </a:t>
            </a:r>
            <a:r>
              <a:rPr lang="ru-RU" sz="12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детей, охвачено – </a:t>
            </a:r>
            <a:r>
              <a:rPr lang="kk-KZ" sz="12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1751 </a:t>
            </a:r>
            <a:r>
              <a:rPr lang="ru-RU" sz="12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(100%), из них патология выявлена  – </a:t>
            </a:r>
            <a:r>
              <a:rPr lang="kk-KZ" sz="12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0</a:t>
            </a:r>
            <a:r>
              <a:rPr lang="ru-RU" sz="1200" dirty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,</a:t>
            </a:r>
            <a:r>
              <a:rPr lang="ru-RU" sz="12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с понижением остроты  слуха – 0, направлены к </a:t>
            </a:r>
            <a:r>
              <a:rPr lang="ru-RU" sz="1200" dirty="0" err="1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сурдологу</a:t>
            </a:r>
            <a:r>
              <a:rPr lang="ru-RU" sz="12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– </a:t>
            </a:r>
            <a:r>
              <a:rPr lang="ru-RU" sz="1200" dirty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0</a:t>
            </a:r>
            <a:r>
              <a:rPr lang="ru-RU" sz="12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,  нарушением зрения -0, с дефектом речи – </a:t>
            </a:r>
            <a:r>
              <a:rPr lang="kk-KZ" sz="1200" dirty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2</a:t>
            </a:r>
            <a:r>
              <a:rPr lang="ru-RU" sz="12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, направлено на ПМПК – </a:t>
            </a:r>
            <a:r>
              <a:rPr lang="kk-KZ" sz="1200" dirty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2</a:t>
            </a:r>
            <a:r>
              <a:rPr lang="ru-RU" sz="12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. </a:t>
            </a:r>
          </a:p>
          <a:p>
            <a:pPr algn="just"/>
            <a:r>
              <a:rPr lang="ru-RU" sz="12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Обеспечить работу кабинета развития ребенка в соответствии со Стандартом организации оказания педиатрической помощи в Республике Казахстан, утвержденным приказом Министра здравоохранения Республики Казахстан от 15 марта 2022 года № - 25 Кабинет КРР необходимо оснастить всем необходимым оборудованием, которое должно помочь как в проведении обследования детей, так и в проведении обучения будущих мам, матерей.</a:t>
            </a:r>
          </a:p>
          <a:p>
            <a:pPr algn="just"/>
            <a:r>
              <a:rPr lang="ru-RU" sz="12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Обучить специалистов ПМСП (ВОП, педиатры, детские невропатологи, медицинские сестры кабинетов развития ребенка, врачи-психиатры, психотерапевты, психологи, социальные работники) по теме "Вопросы раннего выявления признаков аутизма у детей. Диагностический скрининг. Для улучшения работы с детьми, выявлению у категории детей ограничений в возможностях обучения в общеобразовательных школах, посещений детских садов необходимо максимально приблизить работу ПМПК на селе. С этой целью было бы правильно увеличить количество выездов на село до ежеквартально. </a:t>
            </a:r>
          </a:p>
          <a:p>
            <a:pPr algn="just"/>
            <a:r>
              <a:rPr lang="ru-RU" sz="12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Всего детей инвалидов в </a:t>
            </a:r>
            <a:r>
              <a:rPr lang="ru-RU" sz="1200" dirty="0" err="1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Жарминском</a:t>
            </a:r>
            <a:r>
              <a:rPr lang="ru-RU" sz="12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регионе – 74, из них особо необходимо обратить внимание на следующих детей:</a:t>
            </a:r>
          </a:p>
          <a:p>
            <a:pPr algn="just"/>
            <a:r>
              <a:rPr lang="ru-RU" sz="12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ДЦП – 13, умственная отсталость -</a:t>
            </a:r>
            <a:r>
              <a:rPr lang="en-US" sz="12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1</a:t>
            </a:r>
            <a:r>
              <a:rPr lang="ru-RU" sz="12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8, эпилепсия – </a:t>
            </a:r>
            <a:r>
              <a:rPr lang="ru-RU" sz="1200" dirty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6</a:t>
            </a:r>
            <a:r>
              <a:rPr lang="ru-RU" sz="12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, ВПР – </a:t>
            </a:r>
            <a:r>
              <a:rPr lang="en-US" sz="12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2</a:t>
            </a:r>
            <a:r>
              <a:rPr lang="ru-RU" sz="1200" dirty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3</a:t>
            </a:r>
            <a:r>
              <a:rPr lang="ru-RU" sz="12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, болезнь Дауна – 7, СД-</a:t>
            </a:r>
            <a:r>
              <a:rPr lang="en-US" sz="12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3</a:t>
            </a:r>
            <a:r>
              <a:rPr lang="ru-RU" sz="12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, мышечная дистрофия - </a:t>
            </a:r>
            <a:r>
              <a:rPr lang="ru-RU" sz="1200" dirty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1</a:t>
            </a:r>
            <a:r>
              <a:rPr lang="ru-RU" sz="1200" dirty="0" smtClean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, БА-1, травма - 2.</a:t>
            </a:r>
          </a:p>
          <a:p>
            <a:endParaRPr lang="x-none" sz="1200" dirty="0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  <a:p>
            <a:endParaRPr lang="x-none" sz="1200" dirty="0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9933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FF00"/>
                </a:solidFill>
                <a:cs typeface="Arial" panose="020B0604020202020204" pitchFamily="34" charset="0"/>
              </a:rPr>
              <a:t>Приказа № 704 «Об утверждении Правил организации скрининга»</a:t>
            </a:r>
            <a:endParaRPr lang="ru-RU" sz="3600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10777" y="1700394"/>
            <a:ext cx="10353762" cy="476193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kk-KZ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Профилактический осмотр  населения </a:t>
            </a:r>
          </a:p>
          <a:p>
            <a:pPr marL="0" indent="0" algn="ctr">
              <a:buNone/>
            </a:pPr>
            <a:r>
              <a:rPr lang="kk-KZ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по Жарминскому региону</a:t>
            </a:r>
            <a:endParaRPr lang="ru-RU" sz="2800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Подлежало осмотру  – 16 551.</a:t>
            </a:r>
            <a:endParaRPr lang="ru-RU" sz="2800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Скрининг завершен  – 15 817 (96%).</a:t>
            </a:r>
            <a:endParaRPr lang="ru-RU" sz="2800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Впервые выявленные заболевания – 986 (6,5%). </a:t>
            </a:r>
          </a:p>
          <a:p>
            <a:r>
              <a:rPr lang="kk-KZ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Взято на Д учет- 100.</a:t>
            </a:r>
          </a:p>
          <a:p>
            <a:r>
              <a:rPr lang="kk-KZ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Оздоровленные </a:t>
            </a:r>
            <a:r>
              <a:rPr lang="kk-KZ" sz="28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–20%.</a:t>
            </a:r>
            <a:endParaRPr lang="ru-RU" sz="28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4326" y="217573"/>
            <a:ext cx="1153477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Численность и структура населения обслуживаемого</a:t>
            </a:r>
            <a:r>
              <a:rPr lang="ru-RU" sz="2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ru-RU" sz="22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Жарминской</a:t>
            </a:r>
            <a:r>
              <a:rPr lang="ru-RU" sz="2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РБ</a:t>
            </a:r>
            <a:r>
              <a:rPr lang="ru-RU" sz="2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04801" y="4271350"/>
            <a:ext cx="47651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Имеет поликлинику, оказывающую доврачебную помощь, скорую медицинскую помощь, </a:t>
            </a:r>
            <a:r>
              <a:rPr lang="ru-RU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ПМСП, квалифицированную </a:t>
            </a:r>
            <a:r>
              <a:rPr lang="ru-RU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помощь по 16 специальностям. </a:t>
            </a:r>
          </a:p>
        </p:txBody>
      </p:sp>
      <p:graphicFrame>
        <p:nvGraphicFramePr>
          <p:cNvPr id="17" name="Диаграмма 16"/>
          <p:cNvGraphicFramePr/>
          <p:nvPr>
            <p:extLst>
              <p:ext uri="{D42A27DB-BD31-4B8C-83A1-F6EECF244321}">
                <p14:modId xmlns="" xmlns:p14="http://schemas.microsoft.com/office/powerpoint/2010/main" val="3211170426"/>
              </p:ext>
            </p:extLst>
          </p:nvPr>
        </p:nvGraphicFramePr>
        <p:xfrm>
          <a:off x="4984750" y="880650"/>
          <a:ext cx="3711575" cy="29379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Диаграмма 17"/>
          <p:cNvGraphicFramePr/>
          <p:nvPr>
            <p:extLst>
              <p:ext uri="{D42A27DB-BD31-4B8C-83A1-F6EECF244321}">
                <p14:modId xmlns="" xmlns:p14="http://schemas.microsoft.com/office/powerpoint/2010/main" val="732399806"/>
              </p:ext>
            </p:extLst>
          </p:nvPr>
        </p:nvGraphicFramePr>
        <p:xfrm>
          <a:off x="4613275" y="3832081"/>
          <a:ext cx="3711575" cy="29379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Диаграмма 18"/>
          <p:cNvGraphicFramePr/>
          <p:nvPr>
            <p:extLst>
              <p:ext uri="{D42A27DB-BD31-4B8C-83A1-F6EECF244321}">
                <p14:modId xmlns="" xmlns:p14="http://schemas.microsoft.com/office/powerpoint/2010/main" val="296563130"/>
              </p:ext>
            </p:extLst>
          </p:nvPr>
        </p:nvGraphicFramePr>
        <p:xfrm>
          <a:off x="8416926" y="1423949"/>
          <a:ext cx="3536950" cy="4329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0" name="Диаграмма 19"/>
          <p:cNvGraphicFramePr/>
          <p:nvPr>
            <p:extLst>
              <p:ext uri="{D42A27DB-BD31-4B8C-83A1-F6EECF244321}">
                <p14:modId xmlns="" xmlns:p14="http://schemas.microsoft.com/office/powerpoint/2010/main" val="237835555"/>
              </p:ext>
            </p:extLst>
          </p:nvPr>
        </p:nvGraphicFramePr>
        <p:xfrm>
          <a:off x="314326" y="1000512"/>
          <a:ext cx="4953000" cy="2961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0DF58A4-F40D-4395-BBF8-7E34E6A4C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8585" y="123585"/>
            <a:ext cx="10515600" cy="43059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>
                <a:solidFill>
                  <a:srgbClr val="FFC000"/>
                </a:solidFill>
                <a:cs typeface="Arial" panose="020B0604020202020204" pitchFamily="34" charset="0"/>
              </a:rPr>
              <a:t>SWOT-</a:t>
            </a:r>
            <a:r>
              <a:rPr lang="ru-RU" sz="3200" b="1" dirty="0">
                <a:solidFill>
                  <a:srgbClr val="FFC000"/>
                </a:solidFill>
                <a:cs typeface="Arial" panose="020B0604020202020204" pitchFamily="34" charset="0"/>
              </a:rPr>
              <a:t>анализ</a:t>
            </a:r>
            <a:endParaRPr lang="x-none" sz="3200" b="1" dirty="0">
              <a:solidFill>
                <a:srgbClr val="FFC000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="" xmlns:a16="http://schemas.microsoft.com/office/drawing/2014/main" id="{5A7E30C0-F351-4323-8CE8-AC23AB50D0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015265096"/>
              </p:ext>
            </p:extLst>
          </p:nvPr>
        </p:nvGraphicFramePr>
        <p:xfrm>
          <a:off x="797232" y="554182"/>
          <a:ext cx="10616953" cy="6311674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5908368">
                  <a:extLst>
                    <a:ext uri="{9D8B030D-6E8A-4147-A177-3AD203B41FA5}">
                      <a16:colId xmlns="" xmlns:a16="http://schemas.microsoft.com/office/drawing/2014/main" val="788774542"/>
                    </a:ext>
                  </a:extLst>
                </a:gridCol>
                <a:gridCol w="4708585">
                  <a:extLst>
                    <a:ext uri="{9D8B030D-6E8A-4147-A177-3AD203B41FA5}">
                      <a16:colId xmlns="" xmlns:a16="http://schemas.microsoft.com/office/drawing/2014/main" val="375295572"/>
                    </a:ext>
                  </a:extLst>
                </a:gridCol>
              </a:tblGrid>
              <a:tr h="4977278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/>
                        <a:t>Сильные стороны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endParaRPr lang="ru-RU" sz="1300" baseline="0" dirty="0" smtClean="0"/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300" b="0" baseline="0" dirty="0" smtClean="0"/>
                        <a:t>Имеется ПМК, в рабочем состоянии. По сравнению с 2023 годом рост услуг оказанных ПМК, благодаря чему население удовлетворено оказанием услуг оказанных ПМК.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300" b="0" baseline="0" dirty="0" smtClean="0"/>
                        <a:t>Лабораторная служба полностью автоматизирована, что позволяет сократить время проведения данных услуг. 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300" b="0" dirty="0" err="1" smtClean="0"/>
                        <a:t>Жарминская</a:t>
                      </a:r>
                      <a:r>
                        <a:rPr lang="ru-RU" sz="1300" b="0" dirty="0" smtClean="0"/>
                        <a:t> РБ укомплектована</a:t>
                      </a:r>
                      <a:r>
                        <a:rPr lang="ru-RU" sz="1300" b="0" baseline="0" dirty="0" smtClean="0"/>
                        <a:t> штатами и кадрами, в 2023 г дефицит кадров нет. </a:t>
                      </a:r>
                    </a:p>
                    <a:p>
                      <a:pPr lvl="0"/>
                      <a:r>
                        <a:rPr lang="ru-RU" sz="1300" b="0" dirty="0" smtClean="0"/>
                        <a:t>5. </a:t>
                      </a:r>
                      <a:r>
                        <a:rPr lang="kk-KZ" sz="1300" b="0" kern="1200" dirty="0" smtClean="0">
                          <a:effectLst/>
                        </a:rPr>
                        <a:t>Благодаря национальному пилотному проекту «Модернизация сельского здравоохранения» в Жарминском регионе</a:t>
                      </a:r>
                    </a:p>
                    <a:p>
                      <a:pPr lvl="0"/>
                      <a:r>
                        <a:rPr lang="ru-RU" sz="1300" b="0" kern="1200" dirty="0" smtClean="0"/>
                        <a:t> 2023 году планируется строительство 7 объектов:  </a:t>
                      </a:r>
                    </a:p>
                    <a:p>
                      <a:pPr lvl="0"/>
                      <a:r>
                        <a:rPr lang="ru-RU" sz="1300" b="0" kern="1200" dirty="0" smtClean="0"/>
                        <a:t>           - ФАП Жарма, с населением - 752,</a:t>
                      </a:r>
                    </a:p>
                    <a:p>
                      <a:pPr lvl="0"/>
                      <a:r>
                        <a:rPr lang="ru-RU" sz="1300" b="0" kern="1200" dirty="0" smtClean="0"/>
                        <a:t>           -ФАП Каратобе, с населением - 600,</a:t>
                      </a:r>
                    </a:p>
                    <a:p>
                      <a:pPr lvl="0"/>
                      <a:r>
                        <a:rPr lang="ru-RU" sz="1300" b="0" kern="1200" dirty="0" smtClean="0"/>
                        <a:t>           -ФАП Жарык,  с населением – 543, </a:t>
                      </a:r>
                    </a:p>
                    <a:p>
                      <a:pPr lvl="0"/>
                      <a:r>
                        <a:rPr lang="ru-RU" sz="1300" b="0" kern="1200" dirty="0" smtClean="0"/>
                        <a:t>           -МП </a:t>
                      </a:r>
                      <a:r>
                        <a:rPr lang="ru-RU" sz="1300" b="0" kern="1200" dirty="0" err="1" smtClean="0"/>
                        <a:t>Капанбулак</a:t>
                      </a:r>
                      <a:r>
                        <a:rPr lang="ru-RU" sz="1300" b="0" kern="1200" dirty="0" smtClean="0"/>
                        <a:t>,  с населением – 539, </a:t>
                      </a:r>
                    </a:p>
                    <a:p>
                      <a:pPr lvl="0"/>
                      <a:r>
                        <a:rPr lang="ru-RU" sz="1300" b="0" kern="1200" dirty="0" smtClean="0"/>
                        <a:t>           -МП </a:t>
                      </a:r>
                      <a:r>
                        <a:rPr lang="ru-RU" sz="1300" b="0" kern="1200" dirty="0" err="1" smtClean="0"/>
                        <a:t>Сулусары</a:t>
                      </a:r>
                      <a:r>
                        <a:rPr lang="ru-RU" sz="1300" b="0" kern="1200" dirty="0" smtClean="0"/>
                        <a:t>,  с населением – 322, </a:t>
                      </a:r>
                    </a:p>
                    <a:p>
                      <a:pPr lvl="0"/>
                      <a:r>
                        <a:rPr lang="ru-RU" sz="1300" b="0" kern="1200" dirty="0" smtClean="0"/>
                        <a:t>           -МП </a:t>
                      </a:r>
                      <a:r>
                        <a:rPr lang="ru-RU" sz="1300" b="0" kern="1200" dirty="0" err="1" smtClean="0"/>
                        <a:t>Салкынтобе</a:t>
                      </a:r>
                      <a:r>
                        <a:rPr lang="ru-RU" sz="1300" b="0" kern="1200" dirty="0" smtClean="0"/>
                        <a:t>,  с населением - 267, </a:t>
                      </a:r>
                    </a:p>
                    <a:p>
                      <a:pPr lvl="0"/>
                      <a:r>
                        <a:rPr lang="ru-RU" sz="1300" b="0" kern="1200" dirty="0" smtClean="0"/>
                        <a:t>           -МП </a:t>
                      </a:r>
                      <a:r>
                        <a:rPr lang="ru-RU" sz="1300" b="0" kern="1200" dirty="0" err="1" smtClean="0"/>
                        <a:t>Белтерек</a:t>
                      </a:r>
                      <a:r>
                        <a:rPr lang="ru-RU" sz="1300" b="0" kern="1200" dirty="0" smtClean="0"/>
                        <a:t>,  с населением - 312</a:t>
                      </a:r>
                      <a:r>
                        <a:rPr lang="kk-KZ" sz="1300" b="0" kern="1200" dirty="0" smtClean="0">
                          <a:effectLst/>
                        </a:rPr>
                        <a:t> </a:t>
                      </a:r>
                    </a:p>
                    <a:p>
                      <a:r>
                        <a:rPr lang="ru-RU" sz="1300" b="0" kern="1200" baseline="0" dirty="0" smtClean="0"/>
                        <a:t>6. В 2023 году отсутствуют младенческая смертность.</a:t>
                      </a:r>
                    </a:p>
                    <a:p>
                      <a:r>
                        <a:rPr lang="ru-RU" sz="1300" b="0" kern="1200" baseline="0" dirty="0" smtClean="0"/>
                        <a:t>7. Материально-техническая база – 85,0 %.</a:t>
                      </a:r>
                    </a:p>
                    <a:p>
                      <a:r>
                        <a:rPr lang="kk-KZ" sz="1300" b="0" kern="1200" baseline="0" dirty="0" smtClean="0"/>
                        <a:t>8. </a:t>
                      </a:r>
                      <a:r>
                        <a:rPr lang="ru-RU" sz="1300" b="0" kern="1200" dirty="0" smtClean="0"/>
                        <a:t>В 2023 году по программе «С дипломом в село» обеспечены жильем </a:t>
                      </a:r>
                      <a:r>
                        <a:rPr lang="kk-KZ" sz="1300" b="0" kern="1200" dirty="0" smtClean="0"/>
                        <a:t>2</a:t>
                      </a:r>
                      <a:r>
                        <a:rPr lang="ru-RU" sz="1300" b="0" kern="1200" dirty="0" smtClean="0"/>
                        <a:t> специалиста, 4 специалиста получили подъемные выплаты. </a:t>
                      </a:r>
                    </a:p>
                    <a:p>
                      <a:r>
                        <a:rPr lang="ru-RU" sz="1300" b="0" kern="1200" dirty="0" smtClean="0"/>
                        <a:t>9.</a:t>
                      </a:r>
                      <a:r>
                        <a:rPr lang="ru-RU" sz="1300" b="0" kern="1200" baseline="0" dirty="0" smtClean="0"/>
                        <a:t> </a:t>
                      </a:r>
                      <a:r>
                        <a:rPr lang="ru-RU" sz="1300" b="0" kern="1200" dirty="0" smtClean="0"/>
                        <a:t>В 2023 году были получены из средств республиканского значения медоборудование СМАД, </a:t>
                      </a:r>
                      <a:r>
                        <a:rPr lang="ru-RU" sz="1300" b="0" kern="1200" dirty="0" err="1" smtClean="0"/>
                        <a:t>Холтер</a:t>
                      </a:r>
                      <a:r>
                        <a:rPr lang="ru-RU" sz="1300" b="0" kern="1200" dirty="0" smtClean="0"/>
                        <a:t> ЭКГ, кресло гинекологическое, рентгенаппарат-1, УЗИ-1, коагулятор-1</a:t>
                      </a:r>
                      <a:endParaRPr lang="ru-RU" sz="1300" b="0" dirty="0" smtClean="0"/>
                    </a:p>
                    <a:p>
                      <a:endParaRPr lang="x-none" sz="13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/>
                        <a:t>Слабые стороны</a:t>
                      </a:r>
                    </a:p>
                    <a:p>
                      <a:pPr marL="228600" indent="-228600" algn="l">
                        <a:buAutoNum type="arabicPeriod"/>
                      </a:pPr>
                      <a:endParaRPr lang="ru-RU" sz="1300" baseline="0" dirty="0" smtClean="0"/>
                    </a:p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ru-RU" sz="1300" b="0" dirty="0" smtClean="0"/>
                        <a:t>Не застрахованность лиц, которые нуждаются в осмотре профильными специалистами (не работающие и не </a:t>
                      </a:r>
                      <a:r>
                        <a:rPr lang="ru-RU" sz="1300" b="0" dirty="0" err="1" smtClean="0"/>
                        <a:t>самозанятые</a:t>
                      </a:r>
                      <a:r>
                        <a:rPr lang="ru-RU" sz="1300" b="0" dirty="0" smtClean="0"/>
                        <a:t> ).</a:t>
                      </a:r>
                    </a:p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ru-RU" sz="1300" b="0" dirty="0" smtClean="0"/>
                        <a:t>Качественный и своевременный аудит медицинских услуг.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300" b="0" baseline="0" dirty="0" smtClean="0"/>
                        <a:t>В кадровом составе 2 узких специалиста пенсионеры, при уходе их с работы возникнет дефицит  специалистов (оперирующий акушер-гинеколог и </a:t>
                      </a:r>
                      <a:r>
                        <a:rPr lang="ru-RU" sz="1300" b="0" baseline="0" dirty="0" err="1" smtClean="0"/>
                        <a:t>оториноларинголог</a:t>
                      </a:r>
                      <a:r>
                        <a:rPr lang="ru-RU" sz="1300" b="0" baseline="0" dirty="0" smtClean="0"/>
                        <a:t>).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300" b="0" baseline="0" dirty="0" smtClean="0"/>
                        <a:t>Санитарный транспорт:  8 авто изношены на 100 %, требуется замена.</a:t>
                      </a:r>
                    </a:p>
                    <a:p>
                      <a:pPr algn="l"/>
                      <a:r>
                        <a:rPr lang="ru-RU" sz="1300" b="0" dirty="0" smtClean="0"/>
                        <a:t>6.</a:t>
                      </a:r>
                      <a:r>
                        <a:rPr lang="ru-RU" sz="1300" b="0" baseline="0" dirty="0" smtClean="0"/>
                        <a:t>   Отсутствие врача кардиолога.</a:t>
                      </a:r>
                      <a:endParaRPr lang="x-none" sz="13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98055796"/>
                  </a:ext>
                </a:extLst>
              </a:tr>
              <a:tr h="870994"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/>
                        <a:t>Возможности</a:t>
                      </a:r>
                    </a:p>
                    <a:p>
                      <a:pPr marL="228600" indent="-228600" algn="l">
                        <a:buAutoNum type="arabicPeriod"/>
                      </a:pPr>
                      <a:r>
                        <a:rPr lang="ru-RU" sz="1300" baseline="0" dirty="0" smtClean="0"/>
                        <a:t>Обучение резидента по специальности кардиология, оториноларингология и хирургия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/>
                        <a:t>Угрозы</a:t>
                      </a:r>
                    </a:p>
                    <a:p>
                      <a:pPr algn="l"/>
                      <a:r>
                        <a:rPr lang="ru-RU" sz="1300" dirty="0" smtClean="0"/>
                        <a:t>Отток сельского</a:t>
                      </a:r>
                      <a:r>
                        <a:rPr lang="ru-RU" sz="1300" baseline="0" dirty="0" smtClean="0"/>
                        <a:t> населения в город</a:t>
                      </a:r>
                      <a:endParaRPr lang="ru-RU" sz="13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97753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61672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33388" y="171450"/>
            <a:ext cx="113252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Показатели деятельности по </a:t>
            </a:r>
            <a:r>
              <a:rPr lang="ru-RU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Жарминской</a:t>
            </a: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районной </a:t>
            </a: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больнице 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kk-KZ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12 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месяцев </a:t>
            </a: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2022-2023 гг.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937855270"/>
              </p:ext>
            </p:extLst>
          </p:nvPr>
        </p:nvGraphicFramePr>
        <p:xfrm>
          <a:off x="540328" y="1125557"/>
          <a:ext cx="11218284" cy="5446273"/>
        </p:xfrm>
        <a:graphic>
          <a:graphicData uri="http://schemas.openxmlformats.org/drawingml/2006/table">
            <a:tbl>
              <a:tblPr firstRow="1" firstCol="1" bandRow="1"/>
              <a:tblGrid>
                <a:gridCol w="5742970">
                  <a:extLst>
                    <a:ext uri="{9D8B030D-6E8A-4147-A177-3AD203B41FA5}">
                      <a16:colId xmlns="" xmlns:a16="http://schemas.microsoft.com/office/drawing/2014/main" val="4103056547"/>
                    </a:ext>
                  </a:extLst>
                </a:gridCol>
                <a:gridCol w="2643931">
                  <a:extLst>
                    <a:ext uri="{9D8B030D-6E8A-4147-A177-3AD203B41FA5}">
                      <a16:colId xmlns="" xmlns:a16="http://schemas.microsoft.com/office/drawing/2014/main" val="307980928"/>
                    </a:ext>
                  </a:extLst>
                </a:gridCol>
                <a:gridCol w="2831383">
                  <a:extLst>
                    <a:ext uri="{9D8B030D-6E8A-4147-A177-3AD203B41FA5}">
                      <a16:colId xmlns="" xmlns:a16="http://schemas.microsoft.com/office/drawing/2014/main" val="2648269877"/>
                    </a:ext>
                  </a:extLst>
                </a:gridCol>
              </a:tblGrid>
              <a:tr h="33577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100" b="1" kern="1200" dirty="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Наименование</a:t>
                      </a:r>
                      <a:r>
                        <a:rPr lang="kk-KZ" sz="1100" b="1" kern="1200" dirty="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100" b="1" kern="1200" dirty="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показателя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41" marR="16241" marT="392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66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100" b="1" kern="1200" dirty="0" smtClean="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2022 </a:t>
                      </a:r>
                      <a:r>
                        <a:rPr lang="kk-KZ" sz="1100" b="1" kern="1200" dirty="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год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41" marR="16241" marT="392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66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100" b="1" kern="1200" dirty="0" smtClean="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2023 </a:t>
                      </a:r>
                      <a:r>
                        <a:rPr lang="kk-KZ" sz="1100" b="1" kern="1200" dirty="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год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41" marR="16241" marT="392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66C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41732206"/>
                  </a:ext>
                </a:extLst>
              </a:tr>
              <a:tr h="361739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Количество</a:t>
                      </a: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родившихся</a:t>
                      </a: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lang="ru-RU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100" b="1" i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Из них вывезенные роды</a:t>
                      </a:r>
                      <a:endParaRPr lang="ru-RU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41" marR="16241" marT="392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66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1F3864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322-16,1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100" i="1" kern="1200" dirty="0">
                          <a:solidFill>
                            <a:srgbClr val="1F3864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203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41" marR="16241" marT="392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3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100" kern="1200" dirty="0" smtClean="0">
                          <a:solidFill>
                            <a:srgbClr val="1F3864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305-16,1</a:t>
                      </a:r>
                      <a:endParaRPr lang="ru-RU" sz="1100" dirty="0" smtClean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100" i="1" kern="1200" dirty="0" smtClean="0">
                          <a:solidFill>
                            <a:srgbClr val="1F3864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203</a:t>
                      </a:r>
                    </a:p>
                  </a:txBody>
                  <a:tcPr marL="16241" marR="16241" marT="392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3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46067338"/>
                  </a:ext>
                </a:extLst>
              </a:tr>
              <a:tr h="18378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Количество</a:t>
                      </a: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умерших</a:t>
                      </a: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lang="ru-RU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41" marR="16241" marT="392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66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1F3864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187-9,3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41" marR="16241" marT="392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100" kern="1200" dirty="0" smtClean="0">
                          <a:solidFill>
                            <a:srgbClr val="1F3864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146-7,5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41" marR="16241" marT="392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F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70090994"/>
                  </a:ext>
                </a:extLst>
              </a:tr>
              <a:tr h="18378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Естественный</a:t>
                      </a: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прирост</a:t>
                      </a: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(-</a:t>
                      </a: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убыль</a:t>
                      </a: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41" marR="16241" marT="392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66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1F3864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6,7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41" marR="16241" marT="392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3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100" kern="1200" dirty="0" smtClean="0">
                          <a:solidFill>
                            <a:srgbClr val="1F3864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8,1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41" marR="16241" marT="392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3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62829006"/>
                  </a:ext>
                </a:extLst>
              </a:tr>
              <a:tr h="207917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Материнская</a:t>
                      </a: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смертность</a:t>
                      </a: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lang="ru-RU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41" marR="16241" marT="392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66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1F3864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41" marR="16241" marT="392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100" kern="1200" dirty="0" smtClean="0">
                          <a:solidFill>
                            <a:srgbClr val="1F3864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1-3,2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41" marR="16241" marT="392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F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85401581"/>
                  </a:ext>
                </a:extLst>
              </a:tr>
              <a:tr h="361739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Младенческая</a:t>
                      </a: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смертность</a:t>
                      </a: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до</a:t>
                      </a: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1 </a:t>
                      </a: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года</a:t>
                      </a: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41" marR="16241" marT="392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66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1F3864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41" marR="16241" marT="392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3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100" kern="1200" dirty="0" smtClean="0">
                          <a:solidFill>
                            <a:srgbClr val="1F3864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41" marR="16241" marT="392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3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62992804"/>
                  </a:ext>
                </a:extLst>
              </a:tr>
              <a:tr h="361739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Заболеваемость</a:t>
                      </a: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туберкулезом</a:t>
                      </a: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вновь</a:t>
                      </a: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выявленные</a:t>
                      </a: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),%</a:t>
                      </a:r>
                      <a:endParaRPr lang="ru-RU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41" marR="16241" marT="392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66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100" kern="1200">
                          <a:solidFill>
                            <a:srgbClr val="1F3864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11-54,1</a:t>
                      </a:r>
                      <a:endParaRPr lang="ru-RU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41" marR="16241" marT="392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100" kern="1200" dirty="0" smtClean="0">
                          <a:solidFill>
                            <a:srgbClr val="1F3864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6-30,8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41" marR="16241" marT="392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F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38572267"/>
                  </a:ext>
                </a:extLst>
              </a:tr>
              <a:tr h="1779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Впервые выявленный туб. у детей</a:t>
                      </a:r>
                      <a:endParaRPr lang="ru-RU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41" marR="16241" marT="392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66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206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2-35,1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41" marR="16241" marT="392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 dirty="0" smtClean="0">
                          <a:solidFill>
                            <a:srgbClr val="00206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41" marR="16241" marT="392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F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67914270"/>
                  </a:ext>
                </a:extLst>
              </a:tr>
              <a:tr h="3416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Впервые выявленные туб. у. подростков.</a:t>
                      </a:r>
                      <a:endParaRPr lang="ru-RU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41" marR="16241" marT="392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66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rgbClr val="00206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1-158,7</a:t>
                      </a:r>
                      <a:endParaRPr lang="ru-RU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41" marR="16241" marT="392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 dirty="0" smtClean="0">
                          <a:solidFill>
                            <a:srgbClr val="00206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41" marR="16241" marT="392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F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74243511"/>
                  </a:ext>
                </a:extLst>
              </a:tr>
              <a:tr h="361739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Смертность</a:t>
                      </a: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от</a:t>
                      </a: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заболеваемости</a:t>
                      </a: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туберкулезом</a:t>
                      </a: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случай</a:t>
                      </a: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,%)</a:t>
                      </a:r>
                      <a:endParaRPr lang="ru-RU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41" marR="16241" marT="392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66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1F3864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1-4,9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41" marR="16241" marT="392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3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100" kern="1200" dirty="0" smtClean="0">
                          <a:solidFill>
                            <a:srgbClr val="1F3864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41" marR="16241" marT="392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3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629213"/>
                  </a:ext>
                </a:extLst>
              </a:tr>
              <a:tr h="361739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Заболеваемость</a:t>
                      </a: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по</a:t>
                      </a: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онкологии</a:t>
                      </a: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случай</a:t>
                      </a: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,%)</a:t>
                      </a:r>
                      <a:endParaRPr lang="ru-RU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41" marR="16241" marT="392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66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solidFill>
                            <a:srgbClr val="1F3864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33-165,5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41" marR="16241" marT="392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1100" kern="1200" dirty="0" smtClean="0">
                          <a:solidFill>
                            <a:srgbClr val="1F3864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45-231,0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41" marR="16241" marT="392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F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22468452"/>
                  </a:ext>
                </a:extLst>
              </a:tr>
              <a:tr h="2495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100" b="1" dirty="0" err="1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1100" b="1" dirty="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запущенных случай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41" marR="16241" marT="392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66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6-18,1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41" marR="16241" marT="392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206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9-20,0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41" marR="16241" marT="392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F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74490050"/>
                  </a:ext>
                </a:extLst>
              </a:tr>
              <a:tr h="252346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Смертность</a:t>
                      </a: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от</a:t>
                      </a: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онкологических</a:t>
                      </a: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заболеваний</a:t>
                      </a: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случай</a:t>
                      </a:r>
                      <a:r>
                        <a:rPr lang="kk-KZ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,%)</a:t>
                      </a:r>
                      <a:endParaRPr lang="ru-RU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41" marR="16241" marT="392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66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rgbClr val="1F3864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17-85,2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41" marR="16241" marT="392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3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rgbClr val="1F3864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20-103,0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41" marR="16241" marT="392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3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84955173"/>
                  </a:ext>
                </a:extLst>
              </a:tr>
              <a:tr h="2098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Смертность от БСК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41" marR="16241" marT="392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66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 dirty="0" smtClean="0">
                          <a:solidFill>
                            <a:srgbClr val="00206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33-1,6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41" marR="16241" marT="392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3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 dirty="0" smtClean="0">
                          <a:solidFill>
                            <a:srgbClr val="00206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21-1,0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41" marR="16241" marT="392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3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7679050"/>
                  </a:ext>
                </a:extLst>
              </a:tr>
              <a:tr h="3591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Прооперированно хирургических всего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41" marR="16241" marT="392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66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bg2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265</a:t>
                      </a:r>
                      <a:endParaRPr lang="ru-RU" sz="1100" dirty="0">
                        <a:solidFill>
                          <a:schemeClr val="bg2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41" marR="16241" marT="392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bg2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335</a:t>
                      </a:r>
                      <a:endParaRPr lang="ru-RU" sz="1100" dirty="0">
                        <a:solidFill>
                          <a:schemeClr val="bg2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41" marR="16241" marT="392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F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2621306"/>
                  </a:ext>
                </a:extLst>
              </a:tr>
              <a:tr h="2098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 err="1" smtClean="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Планово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41" marR="16241" marT="392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66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bg2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43</a:t>
                      </a:r>
                      <a:endParaRPr lang="ru-RU" sz="1100" dirty="0">
                        <a:solidFill>
                          <a:schemeClr val="bg2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41" marR="16241" marT="392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3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bg2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ru-RU" sz="1100" dirty="0">
                        <a:solidFill>
                          <a:schemeClr val="bg2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41" marR="16241" marT="392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3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71584296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Экстренно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41" marR="16241" marT="392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66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bg2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222</a:t>
                      </a:r>
                      <a:endParaRPr lang="ru-RU" sz="1100" dirty="0">
                        <a:solidFill>
                          <a:schemeClr val="bg2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41" marR="16241" marT="392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bg2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287</a:t>
                      </a:r>
                      <a:endParaRPr lang="ru-RU" sz="1100" dirty="0">
                        <a:solidFill>
                          <a:schemeClr val="bg2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41" marR="16241" marT="392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F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20883932"/>
                  </a:ext>
                </a:extLst>
              </a:tr>
              <a:tr h="2203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Кесарево</a:t>
                      </a:r>
                      <a:r>
                        <a:rPr lang="ru-RU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сечение</a:t>
                      </a:r>
                      <a:endParaRPr lang="ru-RU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41" marR="16241" marT="392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66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bg2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ru-RU" sz="1100" dirty="0">
                        <a:solidFill>
                          <a:schemeClr val="bg2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41" marR="16241" marT="392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3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bg2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solidFill>
                          <a:schemeClr val="bg2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41" marR="16241" marT="392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3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00329693"/>
                  </a:ext>
                </a:extLst>
              </a:tr>
              <a:tr h="2203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МРТ</a:t>
                      </a:r>
                      <a:endParaRPr lang="ru-RU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41" marR="16241" marT="392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66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rgbClr val="1F3864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348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41" marR="16241" marT="392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206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227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41" marR="16241" marT="392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F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92148874"/>
                  </a:ext>
                </a:extLst>
              </a:tr>
              <a:tr h="2203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>
                          <a:solidFill>
                            <a:srgbClr val="FFFF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КТ</a:t>
                      </a:r>
                      <a:endParaRPr lang="ru-RU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41" marR="16241" marT="392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66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rgbClr val="1F3864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325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41" marR="16241" marT="392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3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206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259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41" marR="16241" marT="392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3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13116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6966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A18FF42-4DAF-4923-B972-327D527B6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950" y="1145694"/>
            <a:ext cx="11386704" cy="5598005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1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Добиться исполнения показателей «Дорожная карта по снижению материнской и младенческой смертности». 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1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Вести работу в соответствии с Проектом «Здоровая нация».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1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Не снижать показатели по программе развития территорий (ПРТ). 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1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Недопущение кредиторской задолженности, эффективно использовать бюджетные средства.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1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Оказывать услуги по договору </a:t>
            </a:r>
            <a:r>
              <a:rPr lang="ru-RU" sz="2100" dirty="0" err="1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соисполнения</a:t>
            </a:r>
            <a:r>
              <a:rPr lang="ru-RU" sz="21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1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Продолжить работу по привлечению медицинских кадров (кардиолог.)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1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Рационально использовать коечный фонд.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1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 Повышение уровня удовлетворенности населения качеством оказания медицинских услуг.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1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 Обеспечить  систематическое повышение уровня квалификации врачей и средних            медицинских работников профилям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1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 Проводить информационную работу  по повышению среди населения приверженности </a:t>
            </a:r>
            <a:r>
              <a:rPr lang="ru-RU" sz="2100" dirty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21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здоровому образу жизни. 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1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 Улучшение материально-технической базы предприятия</a:t>
            </a:r>
            <a:endParaRPr lang="ru-RU" sz="2100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61246" y="220163"/>
            <a:ext cx="872966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800" b="1" dirty="0">
                <a:solidFill>
                  <a:srgbClr val="FFC000"/>
                </a:solidFill>
                <a:latin typeface="+mj-lt"/>
                <a:cs typeface="Arial" panose="020B0604020202020204" pitchFamily="34" charset="0"/>
              </a:rPr>
              <a:t>Плановые мероприятия на следующий отчетный период</a:t>
            </a:r>
          </a:p>
        </p:txBody>
      </p:sp>
    </p:spTree>
    <p:extLst>
      <p:ext uri="{BB962C8B-B14F-4D97-AF65-F5344CB8AC3E}">
        <p14:creationId xmlns="" xmlns:p14="http://schemas.microsoft.com/office/powerpoint/2010/main" val="423054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Плановые показатели деятельности на следующий отчетный период</a:t>
            </a:r>
            <a:endParaRPr lang="ru-RU" sz="3600" b="1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608407"/>
            <a:ext cx="10515600" cy="3363768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FFFF00"/>
                </a:solidFill>
                <a:latin typeface="+mj-lt"/>
              </a:rPr>
              <a:t>Увеличение ожидаемой продолжительности жизни до 72,0 лет</a:t>
            </a:r>
          </a:p>
          <a:p>
            <a:r>
              <a:rPr lang="ru-RU" sz="2400" dirty="0" smtClean="0">
                <a:solidFill>
                  <a:srgbClr val="FFFF00"/>
                </a:solidFill>
                <a:latin typeface="+mj-lt"/>
              </a:rPr>
              <a:t>Снижение заболеваемости туберкулезом до 0 %</a:t>
            </a:r>
          </a:p>
          <a:p>
            <a:r>
              <a:rPr lang="ru-RU" sz="2400" dirty="0" smtClean="0">
                <a:solidFill>
                  <a:srgbClr val="FFFF00"/>
                </a:solidFill>
                <a:latin typeface="+mj-lt"/>
              </a:rPr>
              <a:t>Снижение смертности туберкулезом до 0 %</a:t>
            </a:r>
          </a:p>
          <a:p>
            <a:r>
              <a:rPr lang="ru-RU" sz="2400" dirty="0" smtClean="0">
                <a:solidFill>
                  <a:srgbClr val="FFFF00"/>
                </a:solidFill>
                <a:latin typeface="+mj-lt"/>
              </a:rPr>
              <a:t>Снижение смертности от злокачественных новообразований  до 4,2 %</a:t>
            </a:r>
          </a:p>
          <a:p>
            <a:r>
              <a:rPr lang="ru-RU" sz="2400" dirty="0" smtClean="0">
                <a:solidFill>
                  <a:srgbClr val="FFFF00"/>
                </a:solidFill>
                <a:latin typeface="+mj-lt"/>
              </a:rPr>
              <a:t>Снижение детской смертности от 1 года до 5 лет до 0 %</a:t>
            </a:r>
            <a:endParaRPr lang="ru-RU" sz="2400" dirty="0">
              <a:solidFill>
                <a:srgbClr val="FFFF00"/>
              </a:solidFill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1656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90445" y="265653"/>
            <a:ext cx="104794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Эффективность </a:t>
            </a:r>
            <a:r>
              <a:rPr lang="ru-RU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использования </a:t>
            </a:r>
            <a:r>
              <a:rPr lang="ru-RU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коечного фонда </a:t>
            </a:r>
            <a:r>
              <a:rPr lang="ru-RU" sz="1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Жарминской</a:t>
            </a:r>
            <a:r>
              <a:rPr lang="ru-RU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РБ 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322060459"/>
              </p:ext>
            </p:extLst>
          </p:nvPr>
        </p:nvGraphicFramePr>
        <p:xfrm>
          <a:off x="1233578" y="664235"/>
          <a:ext cx="10015268" cy="2810251"/>
        </p:xfrm>
        <a:graphic>
          <a:graphicData uri="http://schemas.openxmlformats.org/drawingml/2006/table">
            <a:tbl>
              <a:tblPr firstRow="1" firstCol="1" bandRow="1">
                <a:tableStyleId>{69C7853C-536D-4A76-A0AE-DD22124D55A5}</a:tableStyleId>
              </a:tblPr>
              <a:tblGrid>
                <a:gridCol w="428453">
                  <a:extLst>
                    <a:ext uri="{9D8B030D-6E8A-4147-A177-3AD203B41FA5}">
                      <a16:colId xmlns="" xmlns:a16="http://schemas.microsoft.com/office/drawing/2014/main" val="3857945483"/>
                    </a:ext>
                  </a:extLst>
                </a:gridCol>
                <a:gridCol w="2749960">
                  <a:extLst>
                    <a:ext uri="{9D8B030D-6E8A-4147-A177-3AD203B41FA5}">
                      <a16:colId xmlns="" xmlns:a16="http://schemas.microsoft.com/office/drawing/2014/main" val="918226003"/>
                    </a:ext>
                  </a:extLst>
                </a:gridCol>
                <a:gridCol w="778238">
                  <a:extLst>
                    <a:ext uri="{9D8B030D-6E8A-4147-A177-3AD203B41FA5}">
                      <a16:colId xmlns="" xmlns:a16="http://schemas.microsoft.com/office/drawing/2014/main" val="2599055062"/>
                    </a:ext>
                  </a:extLst>
                </a:gridCol>
                <a:gridCol w="77823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90988">
                  <a:extLst>
                    <a:ext uri="{9D8B030D-6E8A-4147-A177-3AD203B41FA5}">
                      <a16:colId xmlns="" xmlns:a16="http://schemas.microsoft.com/office/drawing/2014/main" val="2790329382"/>
                    </a:ext>
                  </a:extLst>
                </a:gridCol>
                <a:gridCol w="1316458">
                  <a:extLst>
                    <a:ext uri="{9D8B030D-6E8A-4147-A177-3AD203B41FA5}">
                      <a16:colId xmlns="" xmlns:a16="http://schemas.microsoft.com/office/drawing/2014/main" val="4133459829"/>
                    </a:ext>
                  </a:extLst>
                </a:gridCol>
                <a:gridCol w="901883">
                  <a:extLst>
                    <a:ext uri="{9D8B030D-6E8A-4147-A177-3AD203B41FA5}">
                      <a16:colId xmlns="" xmlns:a16="http://schemas.microsoft.com/office/drawing/2014/main" val="1526088395"/>
                    </a:ext>
                  </a:extLst>
                </a:gridCol>
                <a:gridCol w="952795">
                  <a:extLst>
                    <a:ext uri="{9D8B030D-6E8A-4147-A177-3AD203B41FA5}">
                      <a16:colId xmlns="" xmlns:a16="http://schemas.microsoft.com/office/drawing/2014/main" val="1322238268"/>
                    </a:ext>
                  </a:extLst>
                </a:gridCol>
                <a:gridCol w="1018255">
                  <a:extLst>
                    <a:ext uri="{9D8B030D-6E8A-4147-A177-3AD203B41FA5}">
                      <a16:colId xmlns="" xmlns:a16="http://schemas.microsoft.com/office/drawing/2014/main" val="2110891813"/>
                    </a:ext>
                  </a:extLst>
                </a:gridCol>
              </a:tblGrid>
              <a:tr h="6801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Отделение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число коек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План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занятость койки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</a:t>
                      </a:r>
                      <a:r>
                        <a:rPr lang="kk-KZ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еднее</a:t>
                      </a: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пребывание</a:t>
                      </a:r>
                      <a:r>
                        <a:rPr lang="kk-KZ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на койке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оборот койки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выписано больных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проведено койко</a:t>
                      </a:r>
                      <a:r>
                        <a:rPr lang="kk-KZ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дней</a:t>
                      </a:r>
                      <a:r>
                        <a:rPr lang="kk-KZ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545242515"/>
                  </a:ext>
                </a:extLst>
              </a:tr>
              <a:tr h="2182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Терапевтическое отделение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83,1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3615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93677517"/>
                  </a:ext>
                </a:extLst>
              </a:tr>
              <a:tr h="2182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Хирургическое отделение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53,1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4031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868495973"/>
                  </a:ext>
                </a:extLst>
              </a:tr>
              <a:tr h="2182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Инфекционное отделение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4175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65697848"/>
                  </a:ext>
                </a:extLst>
              </a:tr>
              <a:tr h="4482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Отделение для беременных и рожениц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20055677"/>
                  </a:ext>
                </a:extLst>
              </a:tr>
              <a:tr h="4482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Отделение патологии беременных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1">
                          <a:solidFill>
                            <a:srgbClr val="595959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1160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241361790"/>
                  </a:ext>
                </a:extLst>
              </a:tr>
              <a:tr h="2503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Гинекологическое отделение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71,2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2217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659335276"/>
                  </a:ext>
                </a:extLst>
              </a:tr>
              <a:tr h="2182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Педиатрическое отделение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2876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40" marR="6604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33660130"/>
                  </a:ext>
                </a:extLst>
              </a:tr>
            </a:tbl>
          </a:graphicData>
        </a:graphic>
      </p:graphicFrame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="" xmlns:p14="http://schemas.microsoft.com/office/powerpoint/2010/main" val="1699596262"/>
              </p:ext>
            </p:extLst>
          </p:nvPr>
        </p:nvGraphicFramePr>
        <p:xfrm>
          <a:off x="211720" y="3790649"/>
          <a:ext cx="5169905" cy="29649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="" xmlns:p14="http://schemas.microsoft.com/office/powerpoint/2010/main" val="1579523965"/>
              </p:ext>
            </p:extLst>
          </p:nvPr>
        </p:nvGraphicFramePr>
        <p:xfrm>
          <a:off x="6500012" y="3845461"/>
          <a:ext cx="5169905" cy="29649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2"/>
          <p:cNvSpPr>
            <a:spLocks noChangeArrowheads="1"/>
          </p:cNvSpPr>
          <p:nvPr/>
        </p:nvSpPr>
        <p:spPr bwMode="auto">
          <a:xfrm>
            <a:off x="4210814" y="1332149"/>
            <a:ext cx="2494786" cy="2476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НАБЛЮДАТЕЛЬНЫЙ СОВЕТ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5"/>
          <p:cNvSpPr>
            <a:spLocks noChangeArrowheads="1"/>
          </p:cNvSpPr>
          <p:nvPr/>
        </p:nvSpPr>
        <p:spPr bwMode="auto">
          <a:xfrm>
            <a:off x="4418081" y="1898946"/>
            <a:ext cx="1971675" cy="2476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ГЛАВНЫЙ ВРАЧ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9"/>
          <p:cNvSpPr>
            <a:spLocks noChangeArrowheads="1"/>
          </p:cNvSpPr>
          <p:nvPr/>
        </p:nvSpPr>
        <p:spPr bwMode="auto">
          <a:xfrm>
            <a:off x="436851" y="3181926"/>
            <a:ext cx="1521161" cy="2476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Главный бухгалтер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10"/>
          <p:cNvSpPr>
            <a:spLocks noChangeArrowheads="1"/>
          </p:cNvSpPr>
          <p:nvPr/>
        </p:nvSpPr>
        <p:spPr bwMode="auto">
          <a:xfrm>
            <a:off x="3793773" y="2389631"/>
            <a:ext cx="3467100" cy="40127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Заместитель главного врача по медицинской части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по лечебной части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11"/>
          <p:cNvSpPr>
            <a:spLocks noChangeArrowheads="1"/>
          </p:cNvSpPr>
          <p:nvPr/>
        </p:nvSpPr>
        <p:spPr bwMode="auto">
          <a:xfrm>
            <a:off x="2314869" y="3264323"/>
            <a:ext cx="1571625" cy="2476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Юрист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2"/>
          <p:cNvSpPr>
            <a:spLocks noChangeArrowheads="1"/>
          </p:cNvSpPr>
          <p:nvPr/>
        </p:nvSpPr>
        <p:spPr bwMode="auto">
          <a:xfrm>
            <a:off x="6569698" y="3281362"/>
            <a:ext cx="1647825" cy="3143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Главный медбрат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Прямоугольник 13"/>
          <p:cNvSpPr>
            <a:spLocks noChangeArrowheads="1"/>
          </p:cNvSpPr>
          <p:nvPr/>
        </p:nvSpPr>
        <p:spPr bwMode="auto">
          <a:xfrm>
            <a:off x="4305300" y="3238500"/>
            <a:ext cx="1924050" cy="2857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Заведующий поликлиникой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14"/>
          <p:cNvSpPr>
            <a:spLocks noChangeArrowheads="1"/>
          </p:cNvSpPr>
          <p:nvPr/>
        </p:nvSpPr>
        <p:spPr bwMode="auto">
          <a:xfrm>
            <a:off x="8658531" y="3267075"/>
            <a:ext cx="1514475" cy="3619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ПРОФКОМ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Прямоугольник 15"/>
          <p:cNvSpPr>
            <a:spLocks noChangeArrowheads="1"/>
          </p:cNvSpPr>
          <p:nvPr/>
        </p:nvSpPr>
        <p:spPr bwMode="auto">
          <a:xfrm>
            <a:off x="436851" y="3600450"/>
            <a:ext cx="1501487" cy="2476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Бухгалтера и кассир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Прямоугольник 16"/>
          <p:cNvSpPr>
            <a:spLocks noChangeArrowheads="1"/>
          </p:cNvSpPr>
          <p:nvPr/>
        </p:nvSpPr>
        <p:spPr bwMode="auto">
          <a:xfrm>
            <a:off x="415925" y="4051300"/>
            <a:ext cx="1428750" cy="2476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Экономисты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Прямоугольник 17"/>
          <p:cNvSpPr>
            <a:spLocks noChangeArrowheads="1"/>
          </p:cNvSpPr>
          <p:nvPr/>
        </p:nvSpPr>
        <p:spPr bwMode="auto">
          <a:xfrm>
            <a:off x="2337049" y="3646226"/>
            <a:ext cx="1571625" cy="2476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Отдел кадров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Прямоугольник 18"/>
          <p:cNvSpPr>
            <a:spLocks noChangeArrowheads="1"/>
          </p:cNvSpPr>
          <p:nvPr/>
        </p:nvSpPr>
        <p:spPr bwMode="auto">
          <a:xfrm>
            <a:off x="2313073" y="4393035"/>
            <a:ext cx="1571625" cy="2476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Инженер по ТБ и ОТ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Прямоугольник 19"/>
          <p:cNvSpPr>
            <a:spLocks noChangeArrowheads="1"/>
          </p:cNvSpPr>
          <p:nvPr/>
        </p:nvSpPr>
        <p:spPr bwMode="auto">
          <a:xfrm>
            <a:off x="425450" y="4473575"/>
            <a:ext cx="1428750" cy="2476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Завхоз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Прямоугольник 20"/>
          <p:cNvSpPr>
            <a:spLocks noChangeArrowheads="1"/>
          </p:cNvSpPr>
          <p:nvPr/>
        </p:nvSpPr>
        <p:spPr bwMode="auto">
          <a:xfrm>
            <a:off x="6600825" y="3657600"/>
            <a:ext cx="1638300" cy="304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Провизор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Прямоугольник 21"/>
          <p:cNvSpPr>
            <a:spLocks noChangeArrowheads="1"/>
          </p:cNvSpPr>
          <p:nvPr/>
        </p:nvSpPr>
        <p:spPr bwMode="auto">
          <a:xfrm>
            <a:off x="4343463" y="4393035"/>
            <a:ext cx="1895475" cy="2476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Заведующие стационаров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Прямоугольник 22"/>
          <p:cNvSpPr>
            <a:spLocks noChangeArrowheads="1"/>
          </p:cNvSpPr>
          <p:nvPr/>
        </p:nvSpPr>
        <p:spPr bwMode="auto">
          <a:xfrm>
            <a:off x="6580256" y="4639193"/>
            <a:ext cx="1609725" cy="304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Старшая медсестра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Прямоугольник 23"/>
          <p:cNvSpPr>
            <a:spLocks noChangeArrowheads="1"/>
          </p:cNvSpPr>
          <p:nvPr/>
        </p:nvSpPr>
        <p:spPr bwMode="auto">
          <a:xfrm>
            <a:off x="8703816" y="3781425"/>
            <a:ext cx="1466850" cy="2476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Диетсестра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Прямоугольник 24"/>
          <p:cNvSpPr>
            <a:spLocks noChangeArrowheads="1"/>
          </p:cNvSpPr>
          <p:nvPr/>
        </p:nvSpPr>
        <p:spPr bwMode="auto">
          <a:xfrm>
            <a:off x="6608775" y="5743057"/>
            <a:ext cx="1619250" cy="4476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Медсестры стационаров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Прямоугольник 25"/>
          <p:cNvSpPr>
            <a:spLocks noChangeArrowheads="1"/>
          </p:cNvSpPr>
          <p:nvPr/>
        </p:nvSpPr>
        <p:spPr bwMode="auto">
          <a:xfrm>
            <a:off x="6586460" y="5086439"/>
            <a:ext cx="1609725" cy="5143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Медсестры поликлиники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" name="Прямоугольник 26"/>
          <p:cNvSpPr>
            <a:spLocks noChangeArrowheads="1"/>
          </p:cNvSpPr>
          <p:nvPr/>
        </p:nvSpPr>
        <p:spPr bwMode="auto">
          <a:xfrm>
            <a:off x="6539465" y="4020552"/>
            <a:ext cx="1644650" cy="4667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Фельдшера, медсестры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ВА, ФАП, МП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Прямоугольник 27"/>
          <p:cNvSpPr>
            <a:spLocks noChangeArrowheads="1"/>
          </p:cNvSpPr>
          <p:nvPr/>
        </p:nvSpPr>
        <p:spPr bwMode="auto">
          <a:xfrm>
            <a:off x="4343400" y="5268913"/>
            <a:ext cx="1895475" cy="2476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Участковые врачи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Прямоугольник 28"/>
          <p:cNvSpPr>
            <a:spLocks noChangeArrowheads="1"/>
          </p:cNvSpPr>
          <p:nvPr/>
        </p:nvSpPr>
        <p:spPr bwMode="auto">
          <a:xfrm>
            <a:off x="4308475" y="3630613"/>
            <a:ext cx="1914525" cy="2476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Медстатисты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Прямоугольник 29"/>
          <p:cNvSpPr>
            <a:spLocks noChangeArrowheads="1"/>
          </p:cNvSpPr>
          <p:nvPr/>
        </p:nvSpPr>
        <p:spPr bwMode="auto">
          <a:xfrm>
            <a:off x="4335780" y="5625147"/>
            <a:ext cx="1895475" cy="2476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Приёмный покой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3" name="Прямоугольник 30"/>
          <p:cNvSpPr>
            <a:spLocks noChangeArrowheads="1"/>
          </p:cNvSpPr>
          <p:nvPr/>
        </p:nvSpPr>
        <p:spPr bwMode="auto">
          <a:xfrm>
            <a:off x="4327525" y="4030663"/>
            <a:ext cx="1905000" cy="2476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Эпидемиолог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4" name="Прямоугольник 31"/>
          <p:cNvSpPr>
            <a:spLocks noChangeArrowheads="1"/>
          </p:cNvSpPr>
          <p:nvPr/>
        </p:nvSpPr>
        <p:spPr bwMode="auto">
          <a:xfrm>
            <a:off x="415925" y="4914900"/>
            <a:ext cx="1457325" cy="2476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Рабочие хозслужбы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Прямоугольник 32"/>
          <p:cNvSpPr>
            <a:spLocks noChangeArrowheads="1"/>
          </p:cNvSpPr>
          <p:nvPr/>
        </p:nvSpPr>
        <p:spPr bwMode="auto">
          <a:xfrm>
            <a:off x="8699053" y="4204713"/>
            <a:ext cx="1476375" cy="2476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Работники кухни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Прямоугольник 33"/>
          <p:cNvSpPr>
            <a:spLocks noChangeArrowheads="1"/>
          </p:cNvSpPr>
          <p:nvPr/>
        </p:nvSpPr>
        <p:spPr bwMode="auto">
          <a:xfrm>
            <a:off x="8741904" y="4608630"/>
            <a:ext cx="1476375" cy="2476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ЦСО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7" name="Прямоугольник 34"/>
          <p:cNvSpPr>
            <a:spLocks noChangeArrowheads="1"/>
          </p:cNvSpPr>
          <p:nvPr/>
        </p:nvSpPr>
        <p:spPr bwMode="auto">
          <a:xfrm>
            <a:off x="8732209" y="5023949"/>
            <a:ext cx="1476375" cy="2476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Санитарки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8" name="Прямоугольник 35"/>
          <p:cNvSpPr>
            <a:spLocks noChangeArrowheads="1"/>
          </p:cNvSpPr>
          <p:nvPr/>
        </p:nvSpPr>
        <p:spPr bwMode="auto">
          <a:xfrm>
            <a:off x="415925" y="5324475"/>
            <a:ext cx="1447800" cy="2476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Прачечная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9" name="Прямоугольник 36"/>
          <p:cNvSpPr>
            <a:spLocks noChangeArrowheads="1"/>
          </p:cNvSpPr>
          <p:nvPr/>
        </p:nvSpPr>
        <p:spPr bwMode="auto">
          <a:xfrm>
            <a:off x="2313073" y="4827094"/>
            <a:ext cx="1590675" cy="2476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Водители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Прямоугольник 41"/>
          <p:cNvSpPr>
            <a:spLocks noChangeArrowheads="1"/>
          </p:cNvSpPr>
          <p:nvPr/>
        </p:nvSpPr>
        <p:spPr bwMode="auto">
          <a:xfrm>
            <a:off x="2321324" y="4021328"/>
            <a:ext cx="1568450" cy="2476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Программисты 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1" name="Прямая соединительная линия 70"/>
          <p:cNvCxnSpPr/>
          <p:nvPr/>
        </p:nvCxnSpPr>
        <p:spPr>
          <a:xfrm>
            <a:off x="1447800" y="2943225"/>
            <a:ext cx="8010525" cy="19050"/>
          </a:xfrm>
          <a:prstGeom prst="line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cxnSp>
        <p:nvCxnSpPr>
          <p:cNvPr id="72" name="Прямая со стрелкой 71"/>
          <p:cNvCxnSpPr>
            <a:stCxn id="6" idx="2"/>
          </p:cNvCxnSpPr>
          <p:nvPr/>
        </p:nvCxnSpPr>
        <p:spPr>
          <a:xfrm flipH="1">
            <a:off x="5479233" y="2790910"/>
            <a:ext cx="48090" cy="19541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cxnSp>
        <p:nvCxnSpPr>
          <p:cNvPr id="73" name="Прямая со стрелкой 72"/>
          <p:cNvCxnSpPr/>
          <p:nvPr/>
        </p:nvCxnSpPr>
        <p:spPr>
          <a:xfrm rot="20820000" flipH="1">
            <a:off x="5381625" y="2152015"/>
            <a:ext cx="75565" cy="25717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cxnSp>
        <p:nvCxnSpPr>
          <p:cNvPr id="74" name="Прямая со стрелкой 73"/>
          <p:cNvCxnSpPr/>
          <p:nvPr/>
        </p:nvCxnSpPr>
        <p:spPr>
          <a:xfrm rot="20820000" flipH="1">
            <a:off x="5417820" y="1603375"/>
            <a:ext cx="64770" cy="28003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sp>
        <p:nvSpPr>
          <p:cNvPr id="75" name="Прямоугольник 47"/>
          <p:cNvSpPr>
            <a:spLocks noChangeArrowheads="1"/>
          </p:cNvSpPr>
          <p:nvPr/>
        </p:nvSpPr>
        <p:spPr bwMode="auto">
          <a:xfrm>
            <a:off x="4317999" y="4799096"/>
            <a:ext cx="1895475" cy="279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Старшие врачи ВА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6" name="Прямая со стрелкой 75"/>
          <p:cNvCxnSpPr/>
          <p:nvPr/>
        </p:nvCxnSpPr>
        <p:spPr>
          <a:xfrm rot="480000">
            <a:off x="1417320" y="2940685"/>
            <a:ext cx="45085" cy="2311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cxnSp>
        <p:nvCxnSpPr>
          <p:cNvPr id="77" name="Прямая со стрелкой 76"/>
          <p:cNvCxnSpPr/>
          <p:nvPr/>
        </p:nvCxnSpPr>
        <p:spPr>
          <a:xfrm rot="480000">
            <a:off x="9430385" y="2969260"/>
            <a:ext cx="45085" cy="22098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cxnSp>
        <p:nvCxnSpPr>
          <p:cNvPr id="78" name="Прямая со стрелкой 77"/>
          <p:cNvCxnSpPr/>
          <p:nvPr/>
        </p:nvCxnSpPr>
        <p:spPr>
          <a:xfrm rot="480000">
            <a:off x="3466465" y="2955925"/>
            <a:ext cx="45085" cy="24828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cxnSp>
        <p:nvCxnSpPr>
          <p:cNvPr id="79" name="Прямая со стрелкой 78"/>
          <p:cNvCxnSpPr/>
          <p:nvPr/>
        </p:nvCxnSpPr>
        <p:spPr>
          <a:xfrm rot="480000">
            <a:off x="5466715" y="2952115"/>
            <a:ext cx="45085" cy="24828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cxnSp>
        <p:nvCxnSpPr>
          <p:cNvPr id="80" name="Прямая со стрелкой 79"/>
          <p:cNvCxnSpPr/>
          <p:nvPr/>
        </p:nvCxnSpPr>
        <p:spPr>
          <a:xfrm rot="480000">
            <a:off x="7714615" y="2951480"/>
            <a:ext cx="45085" cy="24828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cxnSp>
        <p:nvCxnSpPr>
          <p:cNvPr id="81" name="Прямая со стрелкой 80"/>
          <p:cNvCxnSpPr/>
          <p:nvPr/>
        </p:nvCxnSpPr>
        <p:spPr>
          <a:xfrm rot="1080000">
            <a:off x="1401445" y="4735195"/>
            <a:ext cx="45085" cy="17272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>
            <a:off x="2118418" y="3286125"/>
            <a:ext cx="16510" cy="2152650"/>
          </a:xfrm>
          <a:prstGeom prst="line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cxnSp>
        <p:nvCxnSpPr>
          <p:cNvPr id="83" name="Прямая со стрелкой 82"/>
          <p:cNvCxnSpPr/>
          <p:nvPr/>
        </p:nvCxnSpPr>
        <p:spPr>
          <a:xfrm rot="1080000" flipH="1">
            <a:off x="1947294" y="3257550"/>
            <a:ext cx="169545" cy="6858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cxnSp>
        <p:nvCxnSpPr>
          <p:cNvPr id="84" name="Прямая со стрелкой 83"/>
          <p:cNvCxnSpPr/>
          <p:nvPr/>
        </p:nvCxnSpPr>
        <p:spPr>
          <a:xfrm rot="1080000" flipH="1">
            <a:off x="1918223" y="3663315"/>
            <a:ext cx="195580" cy="6286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cxnSp>
        <p:nvCxnSpPr>
          <p:cNvPr id="85" name="Прямая со стрелкой 84"/>
          <p:cNvCxnSpPr/>
          <p:nvPr/>
        </p:nvCxnSpPr>
        <p:spPr>
          <a:xfrm rot="1080000" flipH="1">
            <a:off x="1925845" y="4130040"/>
            <a:ext cx="189865" cy="7112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cxnSp>
        <p:nvCxnSpPr>
          <p:cNvPr id="86" name="Прямая со стрелкой 85"/>
          <p:cNvCxnSpPr/>
          <p:nvPr/>
        </p:nvCxnSpPr>
        <p:spPr>
          <a:xfrm rot="1080000" flipH="1">
            <a:off x="1908224" y="4556125"/>
            <a:ext cx="210820" cy="679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cxnSp>
        <p:nvCxnSpPr>
          <p:cNvPr id="87" name="Прямая со стрелкой 86"/>
          <p:cNvCxnSpPr/>
          <p:nvPr/>
        </p:nvCxnSpPr>
        <p:spPr>
          <a:xfrm rot="1080000" flipH="1">
            <a:off x="1904094" y="5393055"/>
            <a:ext cx="212090" cy="5778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cxnSp>
        <p:nvCxnSpPr>
          <p:cNvPr id="88" name="Прямая со стрелкой 87"/>
          <p:cNvCxnSpPr/>
          <p:nvPr/>
        </p:nvCxnSpPr>
        <p:spPr>
          <a:xfrm rot="1080000">
            <a:off x="3196849" y="4659338"/>
            <a:ext cx="65405" cy="18288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 flipH="1">
            <a:off x="4072890" y="3352800"/>
            <a:ext cx="12700" cy="1219200"/>
          </a:xfrm>
          <a:prstGeom prst="line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cxnSp>
        <p:nvCxnSpPr>
          <p:cNvPr id="90" name="Прямая со стрелкой 89"/>
          <p:cNvCxnSpPr/>
          <p:nvPr/>
        </p:nvCxnSpPr>
        <p:spPr>
          <a:xfrm rot="1080000" flipH="1">
            <a:off x="3903345" y="3742055"/>
            <a:ext cx="165100" cy="4508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cxnSp>
        <p:nvCxnSpPr>
          <p:cNvPr id="91" name="Прямая со стрелкой 90"/>
          <p:cNvCxnSpPr/>
          <p:nvPr/>
        </p:nvCxnSpPr>
        <p:spPr>
          <a:xfrm rot="1080000" flipH="1">
            <a:off x="3900805" y="4174490"/>
            <a:ext cx="165100" cy="4508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cxnSp>
        <p:nvCxnSpPr>
          <p:cNvPr id="92" name="Прямая со стрелкой 91"/>
          <p:cNvCxnSpPr/>
          <p:nvPr/>
        </p:nvCxnSpPr>
        <p:spPr>
          <a:xfrm rot="1080000" flipH="1">
            <a:off x="3911600" y="3343275"/>
            <a:ext cx="165100" cy="4508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>
            <a:off x="6381750" y="3314700"/>
            <a:ext cx="19050" cy="2857500"/>
          </a:xfrm>
          <a:prstGeom prst="line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cxnSp>
        <p:nvCxnSpPr>
          <p:cNvPr id="94" name="Прямая со стрелкой 93"/>
          <p:cNvCxnSpPr/>
          <p:nvPr/>
        </p:nvCxnSpPr>
        <p:spPr>
          <a:xfrm rot="1080000" flipH="1">
            <a:off x="6221730" y="3311525"/>
            <a:ext cx="165100" cy="4508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cxnSp>
        <p:nvCxnSpPr>
          <p:cNvPr id="95" name="Прямая со стрелкой 94"/>
          <p:cNvCxnSpPr/>
          <p:nvPr/>
        </p:nvCxnSpPr>
        <p:spPr>
          <a:xfrm rot="1080000" flipH="1">
            <a:off x="6231255" y="4953000"/>
            <a:ext cx="165100" cy="4508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cxnSp>
        <p:nvCxnSpPr>
          <p:cNvPr id="96" name="Прямая со стрелкой 95"/>
          <p:cNvCxnSpPr/>
          <p:nvPr/>
        </p:nvCxnSpPr>
        <p:spPr>
          <a:xfrm rot="1080000" flipH="1">
            <a:off x="8259445" y="5947410"/>
            <a:ext cx="165100" cy="4508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cxnSp>
        <p:nvCxnSpPr>
          <p:cNvPr id="97" name="Прямая со стрелкой 96"/>
          <p:cNvCxnSpPr/>
          <p:nvPr/>
        </p:nvCxnSpPr>
        <p:spPr>
          <a:xfrm rot="1080000" flipH="1">
            <a:off x="6228715" y="5759450"/>
            <a:ext cx="165100" cy="4508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cxnSp>
        <p:nvCxnSpPr>
          <p:cNvPr id="98" name="Прямая со стрелкой 97"/>
          <p:cNvCxnSpPr/>
          <p:nvPr/>
        </p:nvCxnSpPr>
        <p:spPr>
          <a:xfrm rot="1080000" flipH="1">
            <a:off x="6240780" y="5353050"/>
            <a:ext cx="165100" cy="4508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cxnSp>
        <p:nvCxnSpPr>
          <p:cNvPr id="99" name="Прямая со стрелкой 98"/>
          <p:cNvCxnSpPr/>
          <p:nvPr/>
        </p:nvCxnSpPr>
        <p:spPr>
          <a:xfrm rot="1080000" flipH="1">
            <a:off x="6221730" y="4542790"/>
            <a:ext cx="165100" cy="4508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cxnSp>
        <p:nvCxnSpPr>
          <p:cNvPr id="100" name="Прямая со стрелкой 99"/>
          <p:cNvCxnSpPr/>
          <p:nvPr/>
        </p:nvCxnSpPr>
        <p:spPr>
          <a:xfrm rot="1080000" flipH="1">
            <a:off x="6231255" y="4110990"/>
            <a:ext cx="165100" cy="4508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cxnSp>
        <p:nvCxnSpPr>
          <p:cNvPr id="101" name="Прямая со стрелкой 100"/>
          <p:cNvCxnSpPr/>
          <p:nvPr/>
        </p:nvCxnSpPr>
        <p:spPr>
          <a:xfrm rot="1080000" flipH="1">
            <a:off x="6231255" y="3738245"/>
            <a:ext cx="165100" cy="4508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cxnSp>
        <p:nvCxnSpPr>
          <p:cNvPr id="102" name="Прямая соединительная линия 101"/>
          <p:cNvCxnSpPr/>
          <p:nvPr/>
        </p:nvCxnSpPr>
        <p:spPr>
          <a:xfrm flipH="1">
            <a:off x="8425815" y="3371850"/>
            <a:ext cx="12700" cy="2609850"/>
          </a:xfrm>
          <a:prstGeom prst="line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cxnSp>
        <p:nvCxnSpPr>
          <p:cNvPr id="103" name="Прямая со стрелкой 102"/>
          <p:cNvCxnSpPr/>
          <p:nvPr/>
        </p:nvCxnSpPr>
        <p:spPr>
          <a:xfrm rot="1080000" flipH="1">
            <a:off x="8217535" y="5313045"/>
            <a:ext cx="192405" cy="7810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cxnSp>
        <p:nvCxnSpPr>
          <p:cNvPr id="104" name="Прямая со стрелкой 103"/>
          <p:cNvCxnSpPr/>
          <p:nvPr/>
        </p:nvCxnSpPr>
        <p:spPr>
          <a:xfrm rot="1080000" flipH="1">
            <a:off x="8252460" y="4765040"/>
            <a:ext cx="165100" cy="4508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cxnSp>
        <p:nvCxnSpPr>
          <p:cNvPr id="105" name="Прямая со стрелкой 104"/>
          <p:cNvCxnSpPr/>
          <p:nvPr/>
        </p:nvCxnSpPr>
        <p:spPr>
          <a:xfrm rot="1080000" flipH="1">
            <a:off x="8237855" y="4187190"/>
            <a:ext cx="194310" cy="7175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cxnSp>
        <p:nvCxnSpPr>
          <p:cNvPr id="106" name="Прямая со стрелкой 105"/>
          <p:cNvCxnSpPr/>
          <p:nvPr/>
        </p:nvCxnSpPr>
        <p:spPr>
          <a:xfrm rot="1080000" flipH="1">
            <a:off x="8268970" y="3714115"/>
            <a:ext cx="165100" cy="4508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cxnSp>
        <p:nvCxnSpPr>
          <p:cNvPr id="107" name="Прямая со стрелкой 106"/>
          <p:cNvCxnSpPr/>
          <p:nvPr/>
        </p:nvCxnSpPr>
        <p:spPr>
          <a:xfrm rot="1080000" flipH="1">
            <a:off x="8228330" y="3348990"/>
            <a:ext cx="213360" cy="736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cxnSp>
        <p:nvCxnSpPr>
          <p:cNvPr id="108" name="Прямая со стрелкой 107"/>
          <p:cNvCxnSpPr/>
          <p:nvPr/>
        </p:nvCxnSpPr>
        <p:spPr>
          <a:xfrm rot="1080000" flipV="1">
            <a:off x="8462645" y="5170805"/>
            <a:ext cx="215900" cy="603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cxnSp>
        <p:nvCxnSpPr>
          <p:cNvPr id="109" name="Прямая со стрелкой 108"/>
          <p:cNvCxnSpPr/>
          <p:nvPr/>
        </p:nvCxnSpPr>
        <p:spPr>
          <a:xfrm rot="1080000" flipV="1">
            <a:off x="8453120" y="4705985"/>
            <a:ext cx="217805" cy="609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cxnSp>
        <p:nvCxnSpPr>
          <p:cNvPr id="110" name="Прямая со стрелкой 109"/>
          <p:cNvCxnSpPr/>
          <p:nvPr/>
        </p:nvCxnSpPr>
        <p:spPr>
          <a:xfrm rot="1080000" flipV="1">
            <a:off x="8463280" y="3872865"/>
            <a:ext cx="200025" cy="552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sp>
        <p:nvSpPr>
          <p:cNvPr id="111" name="Прямоугольник 85"/>
          <p:cNvSpPr>
            <a:spLocks noChangeArrowheads="1"/>
          </p:cNvSpPr>
          <p:nvPr/>
        </p:nvSpPr>
        <p:spPr bwMode="auto">
          <a:xfrm>
            <a:off x="4335780" y="5999329"/>
            <a:ext cx="1895475" cy="2476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КДЛ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12" name="Прямая со стрелкой 111"/>
          <p:cNvCxnSpPr/>
          <p:nvPr/>
        </p:nvCxnSpPr>
        <p:spPr>
          <a:xfrm rot="1080000" flipH="1">
            <a:off x="6222365" y="6143625"/>
            <a:ext cx="165100" cy="4508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cxnSp>
        <p:nvCxnSpPr>
          <p:cNvPr id="113" name="Прямая со стрелкой 112"/>
          <p:cNvCxnSpPr/>
          <p:nvPr/>
        </p:nvCxnSpPr>
        <p:spPr>
          <a:xfrm rot="1080000">
            <a:off x="7376160" y="4928870"/>
            <a:ext cx="55880" cy="1498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cxnSp>
        <p:nvCxnSpPr>
          <p:cNvPr id="114" name="Прямая со стрелкой 113"/>
          <p:cNvCxnSpPr/>
          <p:nvPr/>
        </p:nvCxnSpPr>
        <p:spPr>
          <a:xfrm rot="1080000">
            <a:off x="9317355" y="4037965"/>
            <a:ext cx="55880" cy="1498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cxnSp>
        <p:nvCxnSpPr>
          <p:cNvPr id="115" name="Прямая со стрелкой 114"/>
          <p:cNvCxnSpPr/>
          <p:nvPr/>
        </p:nvCxnSpPr>
        <p:spPr>
          <a:xfrm rot="1080000" flipH="1">
            <a:off x="3901440" y="4545965"/>
            <a:ext cx="165100" cy="4508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cxnSp>
        <p:nvCxnSpPr>
          <p:cNvPr id="117" name="Прямая со стрелкой 116"/>
          <p:cNvCxnSpPr/>
          <p:nvPr/>
        </p:nvCxnSpPr>
        <p:spPr>
          <a:xfrm rot="1080000">
            <a:off x="1400810" y="3423920"/>
            <a:ext cx="56515" cy="16891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sp>
        <p:nvSpPr>
          <p:cNvPr id="119" name="Rectangle 81"/>
          <p:cNvSpPr>
            <a:spLocks noChangeArrowheads="1"/>
          </p:cNvSpPr>
          <p:nvPr/>
        </p:nvSpPr>
        <p:spPr bwMode="auto">
          <a:xfrm>
            <a:off x="781051" y="253880"/>
            <a:ext cx="10639424" cy="861774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СТРУКТУРА</a:t>
            </a:r>
            <a:endParaRPr kumimoji="0" lang="ru-RU" altLang="ru-RU" sz="105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latin typeface="+mj-lt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Коммунального государственного предприятия на праве хозяйственного ведения</a:t>
            </a:r>
            <a:endParaRPr kumimoji="0" lang="ru-RU" altLang="ru-RU" sz="105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latin typeface="+mj-lt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kumimoji="0" lang="ru-RU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Жарминская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районная больница» управления здравоохранения области Абай</a:t>
            </a:r>
            <a:endParaRPr kumimoji="0" lang="ru-RU" altLang="ru-RU" sz="105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7196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17346163"/>
              </p:ext>
            </p:extLst>
          </p:nvPr>
        </p:nvGraphicFramePr>
        <p:xfrm>
          <a:off x="389299" y="586115"/>
          <a:ext cx="11470740" cy="5458584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546829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7365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9217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366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398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бюджетной программы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2023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год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887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067.100.100  «Трансферты Фонду социального медицинского страхования на оплату ГОБМП»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809738,3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707672,8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988751,4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40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КПН</a:t>
                      </a:r>
                      <a:endParaRPr lang="ru-RU" sz="1400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463162,5</a:t>
                      </a:r>
                      <a:endParaRPr lang="ru-RU" sz="1400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i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519648,5</a:t>
                      </a:r>
                      <a:endParaRPr lang="ru-RU" sz="1400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800332,3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040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СКПН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27716,6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26400,4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21520,6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909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 вызовов 4 категории срочности</a:t>
                      </a:r>
                      <a:endParaRPr lang="ru-RU" sz="1400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12881,8</a:t>
                      </a:r>
                      <a:endParaRPr lang="ru-RU" sz="1400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14218,8</a:t>
                      </a:r>
                      <a:endParaRPr lang="ru-RU" sz="1400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20416,3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040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СМП и СЗП</a:t>
                      </a:r>
                      <a:endParaRPr lang="ru-RU" sz="140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96139,8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87629,6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87961,1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040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КДУ</a:t>
                      </a:r>
                      <a:endParaRPr lang="ru-RU" sz="1400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21885,9</a:t>
                      </a:r>
                      <a:endParaRPr lang="ru-RU" sz="1400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i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41693,5</a:t>
                      </a:r>
                      <a:endParaRPr lang="ru-RU" sz="1400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38598,3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040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ПЦР и МБ</a:t>
                      </a:r>
                      <a:endParaRPr lang="ru-RU" sz="140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9065,4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398,2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057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ПМК</a:t>
                      </a:r>
                      <a:endParaRPr lang="ru-RU" sz="1400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421,1</a:t>
                      </a:r>
                      <a:endParaRPr lang="ru-RU" sz="1400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i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1614,1</a:t>
                      </a:r>
                      <a:endParaRPr lang="ru-RU" sz="1400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1773,3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057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Скрининговые исследования</a:t>
                      </a:r>
                      <a:endParaRPr lang="ru-RU" sz="140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6610,1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17203,5</a:t>
                      </a:r>
                      <a:endParaRPr lang="ru-RU" sz="14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057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Надбавки за КВИ</a:t>
                      </a:r>
                      <a:endParaRPr lang="ru-RU" sz="1400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110747,9</a:t>
                      </a:r>
                      <a:endParaRPr lang="ru-RU" sz="1400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040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КВИ стационар</a:t>
                      </a:r>
                      <a:endParaRPr lang="ru-RU" sz="140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67717,3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9459,6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5864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071.110 Обязательного социального медицинского страхования»</a:t>
                      </a:r>
                      <a:endParaRPr lang="ru-RU" sz="1400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538843,6</a:t>
                      </a:r>
                      <a:endParaRPr lang="ru-RU" sz="1400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634857,2</a:t>
                      </a:r>
                      <a:endParaRPr lang="ru-RU" sz="1400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946,0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040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Школьная медицина</a:t>
                      </a:r>
                      <a:endParaRPr lang="ru-RU" sz="140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29415,0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34973,6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750089,8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040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КДУ</a:t>
                      </a:r>
                      <a:endParaRPr lang="ru-RU" sz="1400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153547,4</a:t>
                      </a:r>
                      <a:endParaRPr lang="ru-RU" sz="1400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239336,4</a:t>
                      </a:r>
                      <a:endParaRPr lang="ru-RU" sz="1400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78281,4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040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ПЦР и МБ</a:t>
                      </a:r>
                      <a:endParaRPr lang="ru-RU" sz="140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34558,8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656,3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124416,6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040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Скрининговые</a:t>
                      </a:r>
                      <a:r>
                        <a:rPr lang="ru-RU" sz="1400" i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исследования</a:t>
                      </a:r>
                      <a:endParaRPr lang="ru-RU" sz="1400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11704,0</a:t>
                      </a:r>
                      <a:endParaRPr lang="ru-RU" sz="1400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057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ПМК</a:t>
                      </a:r>
                      <a:endParaRPr lang="ru-RU" sz="140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5924,6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10722,4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040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Стационар по КЗГ</a:t>
                      </a:r>
                      <a:endParaRPr lang="ru-RU" sz="1400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i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303693.8</a:t>
                      </a:r>
                      <a:endParaRPr lang="ru-RU" sz="1400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i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349168,5</a:t>
                      </a:r>
                      <a:endParaRPr lang="ru-RU" sz="1400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6700,7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2040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1348581,9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1342530,0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09" marR="685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21405,3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89299" y="62895"/>
            <a:ext cx="11470739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Финансовые показатели за последние 3 года</a:t>
            </a:r>
            <a:endParaRPr lang="x-none" sz="2800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6500" y="374210"/>
            <a:ext cx="10353761" cy="1326321"/>
          </a:xfrm>
        </p:spPr>
        <p:txBody>
          <a:bodyPr>
            <a:normAutofit/>
          </a:bodyPr>
          <a:lstStyle/>
          <a:p>
            <a:pPr algn="ctr"/>
            <a:r>
              <a:rPr lang="ru-RU" sz="6000" cap="none" dirty="0">
                <a:ln w="22225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Штатная численность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16015984"/>
              </p:ext>
            </p:extLst>
          </p:nvPr>
        </p:nvGraphicFramePr>
        <p:xfrm>
          <a:off x="688063" y="2082295"/>
          <a:ext cx="10846053" cy="391109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64137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8422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46022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46022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018377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 Наименование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Штатная численность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413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202</a:t>
                      </a:r>
                      <a:r>
                        <a:rPr lang="en-US" sz="20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1</a:t>
                      </a:r>
                      <a:r>
                        <a:rPr lang="ru-RU" sz="20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год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202</a:t>
                      </a:r>
                      <a:r>
                        <a:rPr lang="en-US" sz="20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2</a:t>
                      </a:r>
                      <a:r>
                        <a:rPr lang="ru-RU" sz="20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год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anose="02050604050505020204" pitchFamily="18" charset="0"/>
                          <a:ea typeface="Calibri" panose="020F0502020204030204" pitchFamily="34" charset="0"/>
                        </a:rPr>
                        <a:t>2023 год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102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Врачи</a:t>
                      </a:r>
                      <a:endParaRPr lang="ru-RU" sz="2000" b="1" i="1" dirty="0">
                        <a:solidFill>
                          <a:schemeClr val="accent5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52,25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52,25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anose="02050604050505020204" pitchFamily="18" charset="0"/>
                          <a:ea typeface="Calibri" panose="020F0502020204030204" pitchFamily="34" charset="0"/>
                        </a:rPr>
                        <a:t>58,75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102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Средний </a:t>
                      </a:r>
                      <a:r>
                        <a:rPr lang="ru-RU" sz="2000" b="1" i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мед.персонал</a:t>
                      </a:r>
                      <a:endParaRPr lang="ru-RU" sz="2000" b="1" i="1" dirty="0">
                        <a:solidFill>
                          <a:schemeClr val="accent5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181,75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181,75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anose="02050604050505020204" pitchFamily="18" charset="0"/>
                          <a:ea typeface="Calibri" panose="020F0502020204030204" pitchFamily="34" charset="0"/>
                        </a:rPr>
                        <a:t>190,25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102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Младший </a:t>
                      </a:r>
                      <a:r>
                        <a:rPr lang="ru-RU" sz="2000" b="1" i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мед.персонал</a:t>
                      </a:r>
                      <a:endParaRPr lang="ru-RU" sz="2000" b="1" i="1" dirty="0">
                        <a:solidFill>
                          <a:schemeClr val="accent5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64,75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64,75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anose="02050604050505020204" pitchFamily="18" charset="0"/>
                          <a:ea typeface="Calibri" panose="020F0502020204030204" pitchFamily="34" charset="0"/>
                        </a:rPr>
                        <a:t>66,75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102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Прочий</a:t>
                      </a:r>
                      <a:endParaRPr lang="ru-RU" sz="2000" b="1" i="1" dirty="0">
                        <a:solidFill>
                          <a:schemeClr val="accent5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65,25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65,25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anose="02050604050505020204" pitchFamily="18" charset="0"/>
                          <a:ea typeface="Calibri" panose="020F0502020204030204" pitchFamily="34" charset="0"/>
                        </a:rPr>
                        <a:t>65,25</a:t>
                      </a:r>
                      <a:endParaRPr lang="ru-RU" sz="2000" b="0" dirty="0">
                        <a:solidFill>
                          <a:schemeClr val="accent5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anose="020506040505050202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102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Итого:</a:t>
                      </a:r>
                      <a:endParaRPr lang="ru-RU" sz="2000" b="1" i="1" dirty="0">
                        <a:solidFill>
                          <a:schemeClr val="accent5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364,0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364,0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anose="02050604050505020204" pitchFamily="18" charset="0"/>
                          <a:ea typeface="Calibri" panose="020F0502020204030204" pitchFamily="34" charset="0"/>
                        </a:rPr>
                        <a:t>381,0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21531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7A512EF-C010-4F79-B8FC-F41798325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401373"/>
            <a:ext cx="10353761" cy="1326321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srgbClr val="92D050"/>
                </a:solidFill>
                <a:cs typeface="Arial" panose="020B0604020202020204" pitchFamily="34" charset="0"/>
              </a:rPr>
              <a:t>Выполнение целевых индикаторов:</a:t>
            </a:r>
            <a:endParaRPr lang="x-none" sz="3200" dirty="0">
              <a:solidFill>
                <a:srgbClr val="92D050"/>
              </a:solidFill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A398243-C316-4E43-97D5-B4F1945228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942161"/>
            <a:ext cx="10353762" cy="454917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Национальный проект </a:t>
            </a:r>
            <a:r>
              <a:rPr lang="ru-RU" sz="2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«Качественное  и доступное здравоохранение для каждого гражданина «Здоровая нация</a:t>
            </a:r>
            <a:r>
              <a:rPr lang="ru-RU" sz="2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а 12 месяцев 2023 года охват услугами ПМК составил 5838 жителей </a:t>
            </a:r>
            <a:r>
              <a:rPr lang="ru-RU" sz="240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Жарминского</a:t>
            </a:r>
            <a:r>
              <a:rPr lang="ru-RU" sz="2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района, в том числе дети - 2727. Оказано диагностических услуг – 4378, лабораторных-3629, осмотр профильными специалистами – 5920. Выявлено больных – 263. </a:t>
            </a:r>
          </a:p>
          <a:p>
            <a:pPr marL="0" lvl="0" indent="0">
              <a:buNone/>
            </a:pPr>
            <a:r>
              <a:rPr lang="ru-RU" sz="2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Отмечается улучшение работы ПМК, т.к. в сравнении с 2022 годом произошло увеличение количества диагностических и лабораторных услуг. </a:t>
            </a:r>
          </a:p>
          <a:p>
            <a:endParaRPr lang="ru-RU" sz="2400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5208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91481" y="478906"/>
            <a:ext cx="10568796" cy="6243730"/>
          </a:xfrm>
        </p:spPr>
        <p:txBody>
          <a:bodyPr anchor="ctr">
            <a:noAutofit/>
          </a:bodyPr>
          <a:lstStyle/>
          <a:p>
            <a:pPr lvl="0" algn="just">
              <a:buNone/>
            </a:pPr>
            <a:r>
              <a:rPr lang="ru-RU" sz="19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       Проведено дооснащение медицинским  оборудованием, оснащение составило – 85%. </a:t>
            </a:r>
          </a:p>
          <a:p>
            <a:pPr lvl="0" algn="just">
              <a:buNone/>
            </a:pPr>
            <a:r>
              <a:rPr lang="ru-RU" sz="19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      </a:t>
            </a:r>
            <a:r>
              <a:rPr lang="ru-RU" sz="19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	В связи с переходом на 2 уровень родовспоможения было закуплено медицинского оборудования в 2022 году:</a:t>
            </a:r>
          </a:p>
          <a:p>
            <a:pPr algn="just">
              <a:buNone/>
            </a:pPr>
            <a:r>
              <a:rPr lang="ru-RU" sz="19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         Система </a:t>
            </a:r>
            <a:r>
              <a:rPr lang="ru-RU" sz="1900" dirty="0" err="1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аудиологического</a:t>
            </a:r>
            <a:r>
              <a:rPr lang="ru-RU" sz="19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скрининга - 3, СРАР – 2, аппарат ИВЛ для рожениц – 2,  </a:t>
            </a:r>
            <a:r>
              <a:rPr lang="ru-RU" sz="19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с</a:t>
            </a:r>
            <a:r>
              <a:rPr lang="ru-RU" sz="19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истема </a:t>
            </a:r>
            <a:r>
              <a:rPr lang="ru-RU" sz="1900" dirty="0" err="1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гипо</a:t>
            </a:r>
            <a:r>
              <a:rPr lang="ru-RU" sz="19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и гипертермии – 1, инкубатор для новорожденных – 2, аппарат для фототерапии – 3, </a:t>
            </a:r>
            <a:r>
              <a:rPr lang="ru-RU" sz="1900" dirty="0" err="1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инфузомат</a:t>
            </a:r>
            <a:r>
              <a:rPr lang="ru-RU" sz="19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– 18, </a:t>
            </a:r>
            <a:r>
              <a:rPr lang="ru-RU" sz="1900" dirty="0" err="1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перфузор</a:t>
            </a:r>
            <a:r>
              <a:rPr lang="ru-RU" sz="19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– 9, фетальный монитор – 3, монитор пациента в том числе с </a:t>
            </a:r>
            <a:r>
              <a:rPr lang="ru-RU" sz="1900" dirty="0" err="1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неонатологическими</a:t>
            </a:r>
            <a:r>
              <a:rPr lang="ru-RU" sz="19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датчиками – 7, акушерская кровать – 3, многофункциональная кровать – 3,  </a:t>
            </a:r>
            <a:r>
              <a:rPr lang="ru-RU" sz="1900" dirty="0" err="1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дефибрилятор</a:t>
            </a:r>
            <a:r>
              <a:rPr lang="ru-RU" sz="19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– 2, </a:t>
            </a:r>
            <a:r>
              <a:rPr lang="ru-RU" sz="1900" dirty="0" err="1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электрокоагулятор</a:t>
            </a:r>
            <a:r>
              <a:rPr lang="ru-RU" sz="19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– 1, УЗИ передвижной – 1, УЗИ экспертного класса – 1, каталка  - 2, открытая реанимационная система  – 2. Проведена газификация отделения путем установки кислородной станции. </a:t>
            </a:r>
          </a:p>
          <a:p>
            <a:pPr algn="just">
              <a:buNone/>
            </a:pPr>
            <a:r>
              <a:rPr lang="ru-RU" sz="19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		В </a:t>
            </a:r>
            <a:r>
              <a:rPr lang="ru-RU" sz="19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2023 году были получены из средств республиканского значения медоборудование  на сумму – 137490,0 тыс. тенге. Получен СМАД, </a:t>
            </a:r>
            <a:r>
              <a:rPr lang="ru-RU" sz="1900" dirty="0" err="1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Холтер</a:t>
            </a:r>
            <a:r>
              <a:rPr lang="ru-RU" sz="19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ru-RU" sz="1900" dirty="0" err="1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ЭКГ,кресло</a:t>
            </a:r>
            <a:r>
              <a:rPr lang="ru-RU" sz="19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гинекологическое, весы детские -10, рентгенаппарат-1, УЗИ-1, коагулятор-1</a:t>
            </a:r>
          </a:p>
          <a:p>
            <a:pPr algn="just">
              <a:buNone/>
            </a:pPr>
            <a:endParaRPr lang="ru-RU" sz="2200" dirty="0" smtClean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362308"/>
            <a:ext cx="10515600" cy="6138079"/>
          </a:xfrm>
        </p:spPr>
        <p:txBody>
          <a:bodyPr anchor="ctr">
            <a:normAutofit/>
          </a:bodyPr>
          <a:lstStyle/>
          <a:p>
            <a:pPr lvl="0" algn="ctr">
              <a:buNone/>
            </a:pPr>
            <a:r>
              <a:rPr lang="ru-RU" sz="28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Раннее активное выявление беременности до 12 недель составило:</a:t>
            </a:r>
          </a:p>
          <a:p>
            <a:pPr marL="0" lvl="0" indent="0" algn="ctr">
              <a:buNone/>
            </a:pPr>
            <a:r>
              <a:rPr lang="ru-RU" sz="28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- всего взято беременных 282, до 12 недель 254 - 90%.</a:t>
            </a:r>
          </a:p>
          <a:p>
            <a:pPr marL="0" lvl="0" indent="0" algn="ctr">
              <a:buNone/>
            </a:pPr>
            <a:r>
              <a:rPr lang="ru-RU" sz="28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Все беременные вовремя прошли УЗИ </a:t>
            </a:r>
            <a:r>
              <a:rPr lang="ru-RU" sz="280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скрининги</a:t>
            </a:r>
            <a:r>
              <a:rPr lang="ru-RU" sz="28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lvl="0" indent="0" algn="ctr">
              <a:buNone/>
            </a:pPr>
            <a:r>
              <a:rPr lang="ru-RU" sz="28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8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женщины были направлены на лечение методом ВРТ: ЭКО по системе ОСМС.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TM04033921[[fn=Дамаск]]</Template>
  <TotalTime>1225</TotalTime>
  <Words>2488</Words>
  <Application>Microsoft Office PowerPoint</Application>
  <PresentationFormat>Произвольный</PresentationFormat>
  <Paragraphs>587</Paragraphs>
  <Slides>23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Damask</vt:lpstr>
      <vt:lpstr>Анализ деятельности ГЛАВНОГО ВРАЧА  КГП на ПХВ «Жарминская районная больница»  УЗ области Абай</vt:lpstr>
      <vt:lpstr>Слайд 2</vt:lpstr>
      <vt:lpstr>Слайд 3</vt:lpstr>
      <vt:lpstr>Слайд 4</vt:lpstr>
      <vt:lpstr>Слайд 5</vt:lpstr>
      <vt:lpstr>Штатная численность </vt:lpstr>
      <vt:lpstr>Выполнение целевых индикаторов: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Обращения  граждан</vt:lpstr>
      <vt:lpstr>Отчет по основным направлениям деятельности</vt:lpstr>
      <vt:lpstr>Приказа № 704 «Об утверждении Правил организации скрининга»</vt:lpstr>
      <vt:lpstr>SWOT-анализ</vt:lpstr>
      <vt:lpstr>Слайд 21</vt:lpstr>
      <vt:lpstr>Слайд 22</vt:lpstr>
      <vt:lpstr>Плановые показатели деятельности на следующий отчетный период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Общие сведения</dc:title>
  <dc:creator>pcsemei159@outlook.com</dc:creator>
  <cp:lastModifiedBy>СаулеТ</cp:lastModifiedBy>
  <cp:revision>221</cp:revision>
  <cp:lastPrinted>2023-01-17T04:11:09Z</cp:lastPrinted>
  <dcterms:created xsi:type="dcterms:W3CDTF">2023-01-12T02:48:42Z</dcterms:created>
  <dcterms:modified xsi:type="dcterms:W3CDTF">2024-11-15T04:11:42Z</dcterms:modified>
</cp:coreProperties>
</file>